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tags/tag2.xml" ContentType="application/vnd.openxmlformats-officedocument.presentationml.tags+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sldIdLst>
    <p:sldId id="260" r:id="rId2"/>
    <p:sldId id="267" r:id="rId3"/>
    <p:sldId id="259" r:id="rId4"/>
    <p:sldId id="268" r:id="rId5"/>
    <p:sldId id="266" r:id="rId6"/>
    <p:sldId id="256" r:id="rId7"/>
    <p:sldId id="264" r:id="rId8"/>
    <p:sldId id="258" r:id="rId9"/>
    <p:sldId id="262" r:id="rId10"/>
    <p:sldId id="263" r:id="rId11"/>
  </p:sldIdLst>
  <p:sldSz cx="9144000" cy="6858000" type="screen4x3"/>
  <p:notesSz cx="6819900" cy="9931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114" d="100"/>
          <a:sy n="114" d="100"/>
        </p:scale>
        <p:origin x="-91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oleObject" Target="../embeddings/oleObject1.bin"/><Relationship Id="rId4"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BE819E3C-8897-4D33-B006-35488DC6B42C}" type="datetimeFigureOut">
              <a:rPr lang="en-GB" smtClean="0"/>
              <a:pPr/>
              <a:t>25/03/2013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EC4A37C-4927-4082-B843-65531A38BD5D}"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E819E3C-8897-4D33-B006-35488DC6B42C}" type="datetimeFigureOut">
              <a:rPr lang="en-GB" smtClean="0"/>
              <a:pPr/>
              <a:t>25/03/2013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EC4A37C-4927-4082-B843-65531A38BD5D}"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E819E3C-8897-4D33-B006-35488DC6B42C}" type="datetimeFigureOut">
              <a:rPr lang="en-GB" smtClean="0"/>
              <a:pPr/>
              <a:t>25/03/2013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EC4A37C-4927-4082-B843-65531A38BD5D}" type="slidenum">
              <a:rPr lang="en-GB" smtClean="0"/>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Agenda">
    <p:spTree>
      <p:nvGrpSpPr>
        <p:cNvPr id="1" name=""/>
        <p:cNvGrpSpPr/>
        <p:nvPr/>
      </p:nvGrpSpPr>
      <p:grpSpPr>
        <a:xfrm>
          <a:off x="0" y="0"/>
          <a:ext cx="0" cy="0"/>
          <a:chOff x="0" y="0"/>
          <a:chExt cx="0" cy="0"/>
        </a:xfrm>
      </p:grpSpPr>
      <p:graphicFrame>
        <p:nvGraphicFramePr>
          <p:cNvPr id="4" name="Rectangle 2" hidden="1"/>
          <p:cNvGraphicFramePr>
            <a:graphicFrameLocks/>
          </p:cNvGraphicFramePr>
          <p:nvPr/>
        </p:nvGraphicFramePr>
        <p:xfrm>
          <a:off x="0" y="0"/>
          <a:ext cx="146538" cy="158750"/>
        </p:xfrm>
        <a:graphic>
          <a:graphicData uri="http://schemas.openxmlformats.org/presentationml/2006/ole">
            <p:oleObj spid="_x0000_s1026" name="think-cell Slide" r:id="rId5" imgW="0" imgH="0" progId="">
              <p:embed/>
            </p:oleObj>
          </a:graphicData>
        </a:graphic>
      </p:graphicFrame>
      <p:graphicFrame>
        <p:nvGraphicFramePr>
          <p:cNvPr id="7" name="Rectangle 3" hidden="1"/>
          <p:cNvGraphicFramePr>
            <a:graphicFrameLocks/>
          </p:cNvGraphicFramePr>
          <p:nvPr/>
        </p:nvGraphicFramePr>
        <p:xfrm>
          <a:off x="0" y="0"/>
          <a:ext cx="146538" cy="158750"/>
        </p:xfrm>
        <a:graphic>
          <a:graphicData uri="http://schemas.openxmlformats.org/presentationml/2006/ole">
            <p:oleObj spid="_x0000_s1027" name="think-cell Slide" r:id="rId6" imgW="0" imgH="0" progId="">
              <p:embed/>
            </p:oleObj>
          </a:graphicData>
        </a:graphic>
      </p:graphicFrame>
      <p:sp>
        <p:nvSpPr>
          <p:cNvPr id="2" name="Title 1"/>
          <p:cNvSpPr>
            <a:spLocks noGrp="1"/>
          </p:cNvSpPr>
          <p:nvPr>
            <p:ph type="title"/>
          </p:nvPr>
        </p:nvSpPr>
        <p:spPr/>
        <p:txBody>
          <a:bodyPr/>
          <a:lstStyle>
            <a:lvl1pPr>
              <a:defRPr baseline="0"/>
            </a:lvl1pPr>
          </a:lstStyle>
          <a:p>
            <a:r>
              <a:rPr lang="en-US" dirty="0" smtClean="0"/>
              <a:t>Click to edit Master title style</a:t>
            </a:r>
            <a:endParaRPr lang="en-GB" dirty="0"/>
          </a:p>
        </p:txBody>
      </p:sp>
      <p:sp>
        <p:nvSpPr>
          <p:cNvPr id="13" name="Text Placeholder 12"/>
          <p:cNvSpPr>
            <a:spLocks noGrp="1"/>
          </p:cNvSpPr>
          <p:nvPr>
            <p:ph type="body" sz="quarter" idx="16"/>
          </p:nvPr>
        </p:nvSpPr>
        <p:spPr>
          <a:xfrm>
            <a:off x="1049472" y="2058988"/>
            <a:ext cx="6834554" cy="2673350"/>
          </a:xfrm>
          <a:prstGeom prst="rect">
            <a:avLst/>
          </a:prstGeom>
        </p:spPr>
        <p:txBody>
          <a:bodyPr/>
          <a:lstStyle>
            <a:lvl1pPr marL="177800" indent="-177800">
              <a:buFont typeface="Arial" pitchFamily="34" charset="0"/>
              <a:buChar char="•"/>
              <a:defRPr sz="2000">
                <a:solidFill>
                  <a:schemeClr val="tx2">
                    <a:lumMod val="75000"/>
                  </a:schemeClr>
                </a:solidFill>
              </a:defRPr>
            </a:lvl1pPr>
            <a:lvl2pPr>
              <a:defRPr sz="1800">
                <a:solidFill>
                  <a:schemeClr val="tx2">
                    <a:lumMod val="75000"/>
                  </a:schemeClr>
                </a:solidFill>
              </a:defRPr>
            </a:lvl2pPr>
            <a:lvl3pPr>
              <a:defRPr>
                <a:solidFill>
                  <a:schemeClr val="tx2">
                    <a:lumMod val="75000"/>
                  </a:schemeClr>
                </a:solidFill>
              </a:defRPr>
            </a:lvl3pPr>
            <a:lvl4pPr>
              <a:defRPr>
                <a:solidFill>
                  <a:schemeClr val="tx2">
                    <a:lumMod val="75000"/>
                  </a:schemeClr>
                </a:solidFill>
              </a:defRPr>
            </a:lvl4pPr>
            <a:lvl5pPr>
              <a:defRPr>
                <a:solidFill>
                  <a:schemeClr val="tx2">
                    <a:lumMod val="7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8" name="Footer Placeholder 4"/>
          <p:cNvSpPr>
            <a:spLocks noGrp="1"/>
          </p:cNvSpPr>
          <p:nvPr>
            <p:ph type="ftr" sz="quarter" idx="17"/>
            <p:custDataLst>
              <p:tags r:id="rId2"/>
            </p:custDataLst>
          </p:nvPr>
        </p:nvSpPr>
        <p:spPr>
          <a:xfrm>
            <a:off x="278423" y="6448426"/>
            <a:ext cx="7961435" cy="352425"/>
          </a:xfrm>
        </p:spPr>
        <p:txBody>
          <a:bodyPr/>
          <a:lstStyle>
            <a:lvl1pPr>
              <a:defRPr/>
            </a:lvl1pPr>
          </a:lstStyle>
          <a:p>
            <a:pPr>
              <a:defRPr/>
            </a:pPr>
            <a:endParaRPr lang="en-GB"/>
          </a:p>
        </p:txBody>
      </p:sp>
      <p:sp>
        <p:nvSpPr>
          <p:cNvPr id="9" name="Slide Number Placeholder 5"/>
          <p:cNvSpPr>
            <a:spLocks noGrp="1"/>
          </p:cNvSpPr>
          <p:nvPr>
            <p:ph type="sldNum" sz="quarter" idx="18"/>
            <p:custDataLst>
              <p:tags r:id="rId3"/>
            </p:custDataLst>
          </p:nvPr>
        </p:nvSpPr>
        <p:spPr>
          <a:xfrm>
            <a:off x="8239858" y="6448426"/>
            <a:ext cx="665285" cy="352425"/>
          </a:xfrm>
        </p:spPr>
        <p:txBody>
          <a:bodyPr/>
          <a:lstStyle>
            <a:lvl1pPr>
              <a:defRPr/>
            </a:lvl1pPr>
          </a:lstStyle>
          <a:p>
            <a:pPr>
              <a:defRPr/>
            </a:pPr>
            <a:fld id="{6A20BBD0-BF4B-469F-9417-2DDA9AE206F4}"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E819E3C-8897-4D33-B006-35488DC6B42C}" type="datetimeFigureOut">
              <a:rPr lang="en-GB" smtClean="0"/>
              <a:pPr/>
              <a:t>25/03/2013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EC4A37C-4927-4082-B843-65531A38BD5D}"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E819E3C-8897-4D33-B006-35488DC6B42C}" type="datetimeFigureOut">
              <a:rPr lang="en-GB" smtClean="0"/>
              <a:pPr/>
              <a:t>25/03/2013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EC4A37C-4927-4082-B843-65531A38BD5D}"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BE819E3C-8897-4D33-B006-35488DC6B42C}" type="datetimeFigureOut">
              <a:rPr lang="en-GB" smtClean="0"/>
              <a:pPr/>
              <a:t>25/03/2013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EC4A37C-4927-4082-B843-65531A38BD5D}"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BE819E3C-8897-4D33-B006-35488DC6B42C}" type="datetimeFigureOut">
              <a:rPr lang="en-GB" smtClean="0"/>
              <a:pPr/>
              <a:t>25/03/2013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EC4A37C-4927-4082-B843-65531A38BD5D}"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BE819E3C-8897-4D33-B006-35488DC6B42C}" type="datetimeFigureOut">
              <a:rPr lang="en-GB" smtClean="0"/>
              <a:pPr/>
              <a:t>25/03/2013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EC4A37C-4927-4082-B843-65531A38BD5D}" type="slidenum">
              <a:rPr lang="en-GB" smtClean="0"/>
              <a:pPr/>
              <a:t>‹#›</a:t>
            </a:fld>
            <a:endParaRPr lang="en-GB"/>
          </a:p>
        </p:txBody>
      </p:sp>
      <p:pic>
        <p:nvPicPr>
          <p:cNvPr id="6" name="Picture 7" descr="front com"/>
          <p:cNvPicPr>
            <a:picLocks noChangeAspect="1" noChangeArrowheads="1"/>
          </p:cNvPicPr>
          <p:nvPr userDrawn="1"/>
        </p:nvPicPr>
        <p:blipFill>
          <a:blip r:embed="rId2" cstate="print"/>
          <a:srcRect l="8195" t="20126" r="7840" b="77693"/>
          <a:stretch>
            <a:fillRect/>
          </a:stretch>
        </p:blipFill>
        <p:spPr bwMode="auto">
          <a:xfrm>
            <a:off x="0" y="1268760"/>
            <a:ext cx="9144000" cy="167928"/>
          </a:xfrm>
          <a:prstGeom prst="rect">
            <a:avLst/>
          </a:prstGeom>
          <a:noFill/>
        </p:spPr>
      </p:pic>
      <p:pic>
        <p:nvPicPr>
          <p:cNvPr id="7" name="Picture 2" descr="DECC_CYAN_AW"/>
          <p:cNvPicPr>
            <a:picLocks noChangeAspect="1" noChangeArrowheads="1"/>
          </p:cNvPicPr>
          <p:nvPr userDrawn="1"/>
        </p:nvPicPr>
        <p:blipFill>
          <a:blip r:embed="rId3" cstate="print"/>
          <a:srcRect/>
          <a:stretch>
            <a:fillRect/>
          </a:stretch>
        </p:blipFill>
        <p:spPr bwMode="auto">
          <a:xfrm>
            <a:off x="7452320" y="188640"/>
            <a:ext cx="1485900" cy="990600"/>
          </a:xfrm>
          <a:prstGeom prst="rect">
            <a:avLst/>
          </a:prstGeom>
          <a:noFill/>
          <a:ln w="9525">
            <a:noFill/>
            <a:miter lim="800000"/>
            <a:headEnd/>
            <a:tailEnd/>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819E3C-8897-4D33-B006-35488DC6B42C}" type="datetimeFigureOut">
              <a:rPr lang="en-GB" smtClean="0"/>
              <a:pPr/>
              <a:t>25/03/2013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EC4A37C-4927-4082-B843-65531A38BD5D}"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819E3C-8897-4D33-B006-35488DC6B42C}" type="datetimeFigureOut">
              <a:rPr lang="en-GB" smtClean="0"/>
              <a:pPr/>
              <a:t>25/03/2013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EC4A37C-4927-4082-B843-65531A38BD5D}"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819E3C-8897-4D33-B006-35488DC6B42C}" type="datetimeFigureOut">
              <a:rPr lang="en-GB" smtClean="0"/>
              <a:pPr/>
              <a:t>25/03/2013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EC4A37C-4927-4082-B843-65531A38BD5D}"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E819E3C-8897-4D33-B006-35488DC6B42C}" type="datetimeFigureOut">
              <a:rPr lang="en-GB" smtClean="0"/>
              <a:pPr/>
              <a:t>25/03/2013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EC4A37C-4927-4082-B843-65531A38BD5D}"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6816" y="188640"/>
            <a:ext cx="8229600" cy="1143000"/>
          </a:xfrm>
        </p:spPr>
        <p:txBody>
          <a:bodyPr>
            <a:normAutofit/>
          </a:bodyPr>
          <a:lstStyle/>
          <a:p>
            <a:pPr algn="l"/>
            <a:r>
              <a:rPr lang="en-GB" sz="3600" dirty="0" smtClean="0"/>
              <a:t>Governance and Accountability</a:t>
            </a:r>
            <a:endParaRPr lang="en-GB" sz="3600" dirty="0"/>
          </a:p>
        </p:txBody>
      </p:sp>
      <p:sp>
        <p:nvSpPr>
          <p:cNvPr id="4" name="Content Placeholder 3"/>
          <p:cNvSpPr>
            <a:spLocks noGrp="1"/>
          </p:cNvSpPr>
          <p:nvPr>
            <p:ph idx="4294967295"/>
          </p:nvPr>
        </p:nvSpPr>
        <p:spPr>
          <a:xfrm>
            <a:off x="467544" y="1484784"/>
            <a:ext cx="7992888" cy="4824536"/>
          </a:xfrm>
        </p:spPr>
        <p:txBody>
          <a:bodyPr>
            <a:normAutofit fontScale="92500" lnSpcReduction="10000"/>
          </a:bodyPr>
          <a:lstStyle/>
          <a:p>
            <a:pPr>
              <a:lnSpc>
                <a:spcPct val="120000"/>
              </a:lnSpc>
              <a:buNone/>
            </a:pPr>
            <a:r>
              <a:rPr lang="en-GB" sz="1500" dirty="0" smtClean="0"/>
              <a:t>The following slides set out a </a:t>
            </a:r>
            <a:r>
              <a:rPr lang="en-GB" sz="1500" b="1" dirty="0" smtClean="0"/>
              <a:t>draft</a:t>
            </a:r>
            <a:r>
              <a:rPr lang="en-GB" sz="1500" dirty="0" smtClean="0"/>
              <a:t> of:</a:t>
            </a:r>
          </a:p>
          <a:p>
            <a:pPr>
              <a:lnSpc>
                <a:spcPct val="120000"/>
              </a:lnSpc>
              <a:buNone/>
            </a:pPr>
            <a:endParaRPr lang="en-GB" sz="1500" dirty="0" smtClean="0"/>
          </a:p>
          <a:p>
            <a:pPr>
              <a:lnSpc>
                <a:spcPct val="120000"/>
              </a:lnSpc>
              <a:buFont typeface="+mj-lt"/>
              <a:buAutoNum type="arabicPeriod"/>
            </a:pPr>
            <a:r>
              <a:rPr lang="en-GB" sz="1500" dirty="0" smtClean="0"/>
              <a:t>The </a:t>
            </a:r>
            <a:r>
              <a:rPr lang="en-GB" sz="1500" b="1" dirty="0" smtClean="0"/>
              <a:t>escalation procedure (slide 3) </a:t>
            </a:r>
            <a:r>
              <a:rPr lang="en-GB" sz="1500" dirty="0" smtClean="0"/>
              <a:t>in the case that delivery is off track. </a:t>
            </a:r>
            <a:r>
              <a:rPr lang="en-GB" sz="1500" u="sng" dirty="0" smtClean="0"/>
              <a:t>Welcome views on effectiveness and workability of the proposal, in particular the split of responsibilities between Ofgem and Government.</a:t>
            </a:r>
          </a:p>
          <a:p>
            <a:pPr>
              <a:lnSpc>
                <a:spcPct val="120000"/>
              </a:lnSpc>
              <a:buFont typeface="+mj-lt"/>
              <a:buAutoNum type="arabicPeriod"/>
            </a:pPr>
            <a:endParaRPr lang="en-GB" sz="1500" u="sng" dirty="0" smtClean="0"/>
          </a:p>
          <a:p>
            <a:pPr>
              <a:lnSpc>
                <a:spcPct val="120000"/>
              </a:lnSpc>
              <a:buFont typeface="+mj-lt"/>
              <a:buAutoNum type="arabicPeriod"/>
            </a:pPr>
            <a:r>
              <a:rPr lang="en-GB" sz="1500" u="sng" dirty="0" smtClean="0"/>
              <a:t>Slide 4 sets out the </a:t>
            </a:r>
            <a:r>
              <a:rPr lang="en-GB" sz="1500" b="1" u="sng" dirty="0" smtClean="0"/>
              <a:t>options industry will have to raise delivery issues</a:t>
            </a:r>
            <a:r>
              <a:rPr lang="en-GB" sz="1500" u="sng" dirty="0" smtClean="0"/>
              <a:t> across EMR. Do these look sufficient and complimentary? </a:t>
            </a:r>
          </a:p>
          <a:p>
            <a:pPr>
              <a:lnSpc>
                <a:spcPct val="120000"/>
              </a:lnSpc>
              <a:buFont typeface="+mj-lt"/>
              <a:buAutoNum type="arabicPeriod"/>
            </a:pPr>
            <a:endParaRPr lang="en-GB" sz="1500" u="sng" dirty="0" smtClean="0"/>
          </a:p>
          <a:p>
            <a:pPr>
              <a:lnSpc>
                <a:spcPct val="120000"/>
              </a:lnSpc>
              <a:buFont typeface="+mj-lt"/>
              <a:buAutoNum type="arabicPeriod"/>
            </a:pPr>
            <a:r>
              <a:rPr lang="en-GB" sz="1500" dirty="0" smtClean="0"/>
              <a:t>The </a:t>
            </a:r>
            <a:r>
              <a:rPr lang="en-GB" sz="1500" b="1" dirty="0" smtClean="0"/>
              <a:t>reporting that Government will require from National Grid (slide 5-10)</a:t>
            </a:r>
            <a:r>
              <a:rPr lang="en-GB" sz="1500" dirty="0" smtClean="0"/>
              <a:t>. Ofgem will be responsible for performance management of Grid’s deliver role, but Government will still need to be notified of Grid’s progress to ensure it maintains oversight of EMR policy. </a:t>
            </a:r>
            <a:r>
              <a:rPr lang="en-GB" sz="1500" u="sng" dirty="0" smtClean="0"/>
              <a:t>Welcome views on whether the reporting looks proportionate, timely and effective.</a:t>
            </a:r>
          </a:p>
          <a:p>
            <a:pPr>
              <a:lnSpc>
                <a:spcPct val="120000"/>
              </a:lnSpc>
              <a:buNone/>
            </a:pPr>
            <a:endParaRPr lang="en-GB" sz="1500" u="sng" dirty="0" smtClean="0"/>
          </a:p>
          <a:p>
            <a:pPr>
              <a:lnSpc>
                <a:spcPct val="120000"/>
              </a:lnSpc>
              <a:buNone/>
            </a:pPr>
            <a:r>
              <a:rPr lang="en-GB" sz="1500" u="sng" dirty="0" smtClean="0"/>
              <a:t>This is an opportunity to give early views. </a:t>
            </a:r>
            <a:r>
              <a:rPr lang="en-GB" sz="1500" b="1" u="sng" dirty="0" smtClean="0"/>
              <a:t>Next steps </a:t>
            </a:r>
            <a:r>
              <a:rPr lang="en-GB" sz="1500" u="sng" dirty="0" smtClean="0"/>
              <a:t>are:</a:t>
            </a:r>
          </a:p>
          <a:p>
            <a:pPr lvl="0">
              <a:lnSpc>
                <a:spcPct val="120000"/>
              </a:lnSpc>
            </a:pPr>
            <a:r>
              <a:rPr lang="en-GB" sz="1500" dirty="0" smtClean="0"/>
              <a:t>Produce a policy description “blueprint” of the governance and accountability framework by mid-April. This document will be shared with Ofgem and National Grid for views, and is intended to feed into instructions for secondary legislation.</a:t>
            </a:r>
          </a:p>
          <a:p>
            <a:endParaRPr lang="en-GB" sz="1800" u="sng" dirty="0" smtClean="0"/>
          </a:p>
        </p:txBody>
      </p:sp>
      <p:sp>
        <p:nvSpPr>
          <p:cNvPr id="6" name="Rectangle 5"/>
          <p:cNvSpPr/>
          <p:nvPr/>
        </p:nvSpPr>
        <p:spPr>
          <a:xfrm>
            <a:off x="3995936" y="6525344"/>
            <a:ext cx="5040560" cy="261610"/>
          </a:xfrm>
          <a:prstGeom prst="rect">
            <a:avLst/>
          </a:prstGeom>
        </p:spPr>
        <p:txBody>
          <a:bodyPr wrap="square">
            <a:spAutoFit/>
          </a:bodyPr>
          <a:lstStyle/>
          <a:p>
            <a:r>
              <a:rPr lang="en-GB" sz="1100" dirty="0" smtClean="0"/>
              <a:t>EMR Expert Group papers are not a statement of Government policy or policy intent.</a:t>
            </a:r>
            <a:endParaRPr lang="en-GB" sz="11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26"/>
          <p:cNvSpPr>
            <a:spLocks noGrp="1"/>
          </p:cNvSpPr>
          <p:nvPr>
            <p:ph type="title"/>
          </p:nvPr>
        </p:nvSpPr>
        <p:spPr>
          <a:xfrm>
            <a:off x="0" y="0"/>
            <a:ext cx="7236296" cy="1143000"/>
          </a:xfrm>
        </p:spPr>
        <p:txBody>
          <a:bodyPr anchor="t">
            <a:normAutofit/>
          </a:bodyPr>
          <a:lstStyle/>
          <a:p>
            <a:pPr algn="l"/>
            <a:r>
              <a:rPr lang="en-GB" sz="2800" dirty="0" smtClean="0"/>
              <a:t>Capacity Market (3/3): Manage Capacity Agreements</a:t>
            </a:r>
            <a:endParaRPr lang="en-GB" sz="2800" dirty="0"/>
          </a:p>
        </p:txBody>
      </p:sp>
      <p:sp>
        <p:nvSpPr>
          <p:cNvPr id="107" name="TextBox 106"/>
          <p:cNvSpPr txBox="1"/>
          <p:nvPr/>
        </p:nvSpPr>
        <p:spPr>
          <a:xfrm>
            <a:off x="1547664" y="2483604"/>
            <a:ext cx="1080120" cy="1615827"/>
          </a:xfrm>
          <a:prstGeom prst="rect">
            <a:avLst/>
          </a:prstGeom>
          <a:solidFill>
            <a:schemeClr val="accent2">
              <a:lumMod val="20000"/>
              <a:lumOff val="80000"/>
            </a:schemeClr>
          </a:solidFill>
        </p:spPr>
        <p:txBody>
          <a:bodyPr wrap="square" rtlCol="0">
            <a:spAutoFit/>
          </a:bodyPr>
          <a:lstStyle/>
          <a:p>
            <a:r>
              <a:rPr lang="en-GB" sz="1100" dirty="0" smtClean="0"/>
              <a:t>X months prior to starting:</a:t>
            </a:r>
          </a:p>
          <a:p>
            <a:pPr marL="85725" indent="-85725">
              <a:buFont typeface="Arial" pitchFamily="34" charset="0"/>
              <a:buChar char="•"/>
            </a:pPr>
            <a:r>
              <a:rPr lang="en-GB" sz="1100" dirty="0" smtClean="0"/>
              <a:t>Any reason would not be able to deliver</a:t>
            </a:r>
          </a:p>
          <a:p>
            <a:pPr marL="85725" indent="-85725">
              <a:buFont typeface="Arial" pitchFamily="34" charset="0"/>
              <a:buChar char="•"/>
            </a:pPr>
            <a:r>
              <a:rPr lang="en-GB" sz="1100" dirty="0" smtClean="0"/>
              <a:t>Evidence of readiness for delivery</a:t>
            </a:r>
            <a:endParaRPr lang="en-GB" sz="1100" dirty="0"/>
          </a:p>
        </p:txBody>
      </p:sp>
      <p:cxnSp>
        <p:nvCxnSpPr>
          <p:cNvPr id="109" name="Straight Connector 108"/>
          <p:cNvCxnSpPr/>
          <p:nvPr/>
        </p:nvCxnSpPr>
        <p:spPr>
          <a:xfrm>
            <a:off x="323528" y="1115452"/>
            <a:ext cx="0" cy="5760640"/>
          </a:xfrm>
          <a:prstGeom prst="line">
            <a:avLst/>
          </a:prstGeom>
        </p:spPr>
        <p:style>
          <a:lnRef idx="1">
            <a:schemeClr val="accent1"/>
          </a:lnRef>
          <a:fillRef idx="0">
            <a:schemeClr val="accent1"/>
          </a:fillRef>
          <a:effectRef idx="0">
            <a:schemeClr val="accent1"/>
          </a:effectRef>
          <a:fontRef idx="minor">
            <a:schemeClr val="tx1"/>
          </a:fontRef>
        </p:style>
      </p:cxnSp>
      <p:sp>
        <p:nvSpPr>
          <p:cNvPr id="111" name="TextBox 110"/>
          <p:cNvSpPr txBox="1"/>
          <p:nvPr/>
        </p:nvSpPr>
        <p:spPr>
          <a:xfrm>
            <a:off x="0" y="4234443"/>
            <a:ext cx="353943" cy="1129481"/>
          </a:xfrm>
          <a:prstGeom prst="rect">
            <a:avLst/>
          </a:prstGeom>
          <a:noFill/>
        </p:spPr>
        <p:txBody>
          <a:bodyPr vert="vert270" wrap="square" rtlCol="0">
            <a:spAutoFit/>
          </a:bodyPr>
          <a:lstStyle/>
          <a:p>
            <a:r>
              <a:rPr lang="en-GB" sz="1100" dirty="0" smtClean="0"/>
              <a:t>Progress reports</a:t>
            </a:r>
            <a:endParaRPr lang="en-GB" sz="1100" dirty="0"/>
          </a:p>
        </p:txBody>
      </p:sp>
      <p:sp>
        <p:nvSpPr>
          <p:cNvPr id="113" name="TextBox 112"/>
          <p:cNvSpPr txBox="1"/>
          <p:nvPr/>
        </p:nvSpPr>
        <p:spPr>
          <a:xfrm>
            <a:off x="395536" y="4211796"/>
            <a:ext cx="1008112" cy="600164"/>
          </a:xfrm>
          <a:prstGeom prst="rect">
            <a:avLst/>
          </a:prstGeom>
          <a:solidFill>
            <a:schemeClr val="accent5">
              <a:lumMod val="20000"/>
              <a:lumOff val="80000"/>
            </a:schemeClr>
          </a:solidFill>
        </p:spPr>
        <p:txBody>
          <a:bodyPr wrap="square" rtlCol="0">
            <a:spAutoFit/>
          </a:bodyPr>
          <a:lstStyle/>
          <a:p>
            <a:pPr marL="85725" indent="-85725">
              <a:buFont typeface="Arial" pitchFamily="34" charset="0"/>
              <a:buChar char="•"/>
            </a:pPr>
            <a:r>
              <a:rPr lang="en-GB" sz="1100" dirty="0" smtClean="0"/>
              <a:t>Confirm agreements awarded</a:t>
            </a:r>
          </a:p>
        </p:txBody>
      </p:sp>
      <p:cxnSp>
        <p:nvCxnSpPr>
          <p:cNvPr id="114" name="Straight Connector 113"/>
          <p:cNvCxnSpPr/>
          <p:nvPr/>
        </p:nvCxnSpPr>
        <p:spPr>
          <a:xfrm>
            <a:off x="179512" y="5435932"/>
            <a:ext cx="8856984" cy="0"/>
          </a:xfrm>
          <a:prstGeom prst="line">
            <a:avLst/>
          </a:prstGeom>
        </p:spPr>
        <p:style>
          <a:lnRef idx="1">
            <a:schemeClr val="accent1"/>
          </a:lnRef>
          <a:fillRef idx="0">
            <a:schemeClr val="accent1"/>
          </a:fillRef>
          <a:effectRef idx="0">
            <a:schemeClr val="accent1"/>
          </a:effectRef>
          <a:fontRef idx="minor">
            <a:schemeClr val="tx1"/>
          </a:fontRef>
        </p:style>
      </p:cxnSp>
      <p:sp>
        <p:nvSpPr>
          <p:cNvPr id="116" name="TextBox 115"/>
          <p:cNvSpPr txBox="1"/>
          <p:nvPr/>
        </p:nvSpPr>
        <p:spPr>
          <a:xfrm>
            <a:off x="0" y="5363924"/>
            <a:ext cx="353943" cy="1440160"/>
          </a:xfrm>
          <a:prstGeom prst="rect">
            <a:avLst/>
          </a:prstGeom>
          <a:noFill/>
        </p:spPr>
        <p:txBody>
          <a:bodyPr vert="vert270" wrap="square" rtlCol="0">
            <a:spAutoFit/>
          </a:bodyPr>
          <a:lstStyle/>
          <a:p>
            <a:r>
              <a:rPr lang="en-GB" sz="1100" dirty="0" smtClean="0"/>
              <a:t>Policy info reports</a:t>
            </a:r>
            <a:endParaRPr lang="en-GB" sz="1100" dirty="0"/>
          </a:p>
        </p:txBody>
      </p:sp>
      <p:sp>
        <p:nvSpPr>
          <p:cNvPr id="117" name="TextBox 116"/>
          <p:cNvSpPr txBox="1"/>
          <p:nvPr/>
        </p:nvSpPr>
        <p:spPr>
          <a:xfrm>
            <a:off x="8316416" y="5579948"/>
            <a:ext cx="684584" cy="430887"/>
          </a:xfrm>
          <a:prstGeom prst="rect">
            <a:avLst/>
          </a:prstGeom>
          <a:solidFill>
            <a:schemeClr val="accent3">
              <a:lumMod val="20000"/>
              <a:lumOff val="80000"/>
            </a:schemeClr>
          </a:solidFill>
        </p:spPr>
        <p:txBody>
          <a:bodyPr wrap="square" rtlCol="0">
            <a:spAutoFit/>
          </a:bodyPr>
          <a:lstStyle/>
          <a:p>
            <a:pPr marL="85725" indent="-85725">
              <a:buFont typeface="Arial" pitchFamily="34" charset="0"/>
              <a:buChar char="•"/>
            </a:pPr>
            <a:r>
              <a:rPr lang="en-GB" sz="1100" dirty="0" smtClean="0"/>
              <a:t>Final report</a:t>
            </a:r>
            <a:endParaRPr lang="en-GB" sz="1100" dirty="0"/>
          </a:p>
        </p:txBody>
      </p:sp>
      <p:cxnSp>
        <p:nvCxnSpPr>
          <p:cNvPr id="121" name="Straight Connector 120"/>
          <p:cNvCxnSpPr/>
          <p:nvPr/>
        </p:nvCxnSpPr>
        <p:spPr>
          <a:xfrm>
            <a:off x="179512" y="4139788"/>
            <a:ext cx="8856984" cy="0"/>
          </a:xfrm>
          <a:prstGeom prst="line">
            <a:avLst/>
          </a:prstGeom>
        </p:spPr>
        <p:style>
          <a:lnRef idx="1">
            <a:schemeClr val="accent1"/>
          </a:lnRef>
          <a:fillRef idx="0">
            <a:schemeClr val="accent1"/>
          </a:fillRef>
          <a:effectRef idx="0">
            <a:schemeClr val="accent1"/>
          </a:effectRef>
          <a:fontRef idx="minor">
            <a:schemeClr val="tx1"/>
          </a:fontRef>
        </p:style>
      </p:cxnSp>
      <p:sp>
        <p:nvSpPr>
          <p:cNvPr id="122" name="TextBox 121"/>
          <p:cNvSpPr txBox="1"/>
          <p:nvPr/>
        </p:nvSpPr>
        <p:spPr>
          <a:xfrm>
            <a:off x="0" y="2627620"/>
            <a:ext cx="353943" cy="1368152"/>
          </a:xfrm>
          <a:prstGeom prst="rect">
            <a:avLst/>
          </a:prstGeom>
          <a:noFill/>
        </p:spPr>
        <p:txBody>
          <a:bodyPr vert="vert270" wrap="square" rtlCol="0">
            <a:spAutoFit/>
          </a:bodyPr>
          <a:lstStyle/>
          <a:p>
            <a:r>
              <a:rPr lang="en-GB" sz="1100" dirty="0" smtClean="0"/>
              <a:t>Lead indicator reports</a:t>
            </a:r>
            <a:endParaRPr lang="en-GB" sz="1100" dirty="0"/>
          </a:p>
        </p:txBody>
      </p:sp>
      <p:sp>
        <p:nvSpPr>
          <p:cNvPr id="124" name="TextBox 123"/>
          <p:cNvSpPr txBox="1"/>
          <p:nvPr/>
        </p:nvSpPr>
        <p:spPr>
          <a:xfrm>
            <a:off x="0" y="1043444"/>
            <a:ext cx="353943" cy="1368152"/>
          </a:xfrm>
          <a:prstGeom prst="rect">
            <a:avLst/>
          </a:prstGeom>
          <a:noFill/>
        </p:spPr>
        <p:txBody>
          <a:bodyPr vert="vert270" wrap="square" rtlCol="0">
            <a:spAutoFit/>
          </a:bodyPr>
          <a:lstStyle/>
          <a:p>
            <a:r>
              <a:rPr lang="en-GB" sz="1100" dirty="0" smtClean="0"/>
              <a:t>SO delivery tasks</a:t>
            </a:r>
          </a:p>
        </p:txBody>
      </p:sp>
      <p:cxnSp>
        <p:nvCxnSpPr>
          <p:cNvPr id="126" name="Straight Connector 125"/>
          <p:cNvCxnSpPr/>
          <p:nvPr/>
        </p:nvCxnSpPr>
        <p:spPr>
          <a:xfrm>
            <a:off x="1475656" y="1979548"/>
            <a:ext cx="0" cy="47525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a:off x="2699792" y="1979548"/>
            <a:ext cx="0" cy="47525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p:cNvCxnSpPr/>
          <p:nvPr/>
        </p:nvCxnSpPr>
        <p:spPr>
          <a:xfrm>
            <a:off x="3707904" y="1979548"/>
            <a:ext cx="0" cy="47525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a:xfrm>
            <a:off x="4860032" y="1979548"/>
            <a:ext cx="0" cy="47525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31" name="Straight Connector 130"/>
          <p:cNvCxnSpPr/>
          <p:nvPr/>
        </p:nvCxnSpPr>
        <p:spPr>
          <a:xfrm>
            <a:off x="6012160" y="1979548"/>
            <a:ext cx="0" cy="47525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a:off x="7308304" y="1979548"/>
            <a:ext cx="0" cy="47525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96" name="TextBox 95"/>
          <p:cNvSpPr txBox="1"/>
          <p:nvPr/>
        </p:nvSpPr>
        <p:spPr>
          <a:xfrm>
            <a:off x="2771800" y="2555612"/>
            <a:ext cx="864096" cy="792088"/>
          </a:xfrm>
          <a:prstGeom prst="rect">
            <a:avLst/>
          </a:prstGeom>
          <a:solidFill>
            <a:schemeClr val="accent2">
              <a:lumMod val="20000"/>
              <a:lumOff val="80000"/>
            </a:schemeClr>
          </a:solidFill>
        </p:spPr>
        <p:txBody>
          <a:bodyPr wrap="square" rtlCol="0">
            <a:spAutoFit/>
          </a:bodyPr>
          <a:lstStyle/>
          <a:p>
            <a:r>
              <a:rPr lang="en-GB" sz="1100" dirty="0" smtClean="0"/>
              <a:t>Notification of planned auction date</a:t>
            </a:r>
            <a:endParaRPr lang="en-GB" sz="1100" dirty="0"/>
          </a:p>
        </p:txBody>
      </p:sp>
      <p:sp>
        <p:nvSpPr>
          <p:cNvPr id="54" name="Rectangle 53"/>
          <p:cNvSpPr/>
          <p:nvPr/>
        </p:nvSpPr>
        <p:spPr>
          <a:xfrm>
            <a:off x="450227" y="1684908"/>
            <a:ext cx="953422" cy="504056"/>
          </a:xfrm>
          <a:prstGeom prst="rect">
            <a:avLst/>
          </a:prstGeom>
          <a:solidFill>
            <a:srgbClr val="0070C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smtClean="0">
                <a:solidFill>
                  <a:schemeClr val="bg1"/>
                </a:solidFill>
              </a:rPr>
              <a:t>Award Agreements</a:t>
            </a:r>
            <a:endParaRPr lang="en-GB" sz="1100" b="1" dirty="0">
              <a:solidFill>
                <a:schemeClr val="bg1"/>
              </a:solidFill>
            </a:endParaRPr>
          </a:p>
        </p:txBody>
      </p:sp>
      <p:sp>
        <p:nvSpPr>
          <p:cNvPr id="55" name="Rectangle 54"/>
          <p:cNvSpPr/>
          <p:nvPr/>
        </p:nvSpPr>
        <p:spPr>
          <a:xfrm>
            <a:off x="2794017" y="1684908"/>
            <a:ext cx="792088" cy="504056"/>
          </a:xfrm>
          <a:prstGeom prst="rect">
            <a:avLst/>
          </a:prstGeom>
          <a:solidFill>
            <a:srgbClr val="0070C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a:solidFill>
                  <a:schemeClr val="bg1"/>
                </a:solidFill>
              </a:rPr>
              <a:t>Monitor Build Progress</a:t>
            </a:r>
          </a:p>
        </p:txBody>
      </p:sp>
      <p:sp>
        <p:nvSpPr>
          <p:cNvPr id="56" name="Rectangle 55"/>
          <p:cNvSpPr/>
          <p:nvPr/>
        </p:nvSpPr>
        <p:spPr>
          <a:xfrm>
            <a:off x="1550114" y="1692701"/>
            <a:ext cx="1097438" cy="488471"/>
          </a:xfrm>
          <a:prstGeom prst="rect">
            <a:avLst/>
          </a:prstGeom>
          <a:solidFill>
            <a:srgbClr val="0070C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smtClean="0">
                <a:solidFill>
                  <a:schemeClr val="bg1"/>
                </a:solidFill>
              </a:rPr>
              <a:t>Inform Settlement Agent</a:t>
            </a:r>
            <a:endParaRPr lang="en-GB" sz="1100" b="1" dirty="0">
              <a:solidFill>
                <a:schemeClr val="bg1"/>
              </a:solidFill>
            </a:endParaRPr>
          </a:p>
        </p:txBody>
      </p:sp>
      <p:sp>
        <p:nvSpPr>
          <p:cNvPr id="57" name="Rectangle 56"/>
          <p:cNvSpPr/>
          <p:nvPr/>
        </p:nvSpPr>
        <p:spPr>
          <a:xfrm>
            <a:off x="3732570" y="1720912"/>
            <a:ext cx="1097438" cy="432048"/>
          </a:xfrm>
          <a:prstGeom prst="rect">
            <a:avLst/>
          </a:prstGeom>
          <a:solidFill>
            <a:srgbClr val="0070C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smtClean="0">
                <a:solidFill>
                  <a:schemeClr val="bg1"/>
                </a:solidFill>
              </a:rPr>
              <a:t>Prepare for Delivery Year</a:t>
            </a:r>
            <a:endParaRPr lang="en-GB" sz="1100" b="1" dirty="0">
              <a:solidFill>
                <a:schemeClr val="bg1"/>
              </a:solidFill>
            </a:endParaRPr>
          </a:p>
        </p:txBody>
      </p:sp>
      <p:sp>
        <p:nvSpPr>
          <p:cNvPr id="58" name="Rectangle 57"/>
          <p:cNvSpPr/>
          <p:nvPr/>
        </p:nvSpPr>
        <p:spPr>
          <a:xfrm>
            <a:off x="4976473" y="1720912"/>
            <a:ext cx="960258" cy="432048"/>
          </a:xfrm>
          <a:prstGeom prst="rect">
            <a:avLst/>
          </a:prstGeom>
          <a:solidFill>
            <a:srgbClr val="0070C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smtClean="0">
                <a:solidFill>
                  <a:schemeClr val="bg1"/>
                </a:solidFill>
              </a:rPr>
              <a:t>Existing SO processes</a:t>
            </a:r>
            <a:endParaRPr lang="en-GB" sz="1100" b="1" dirty="0">
              <a:solidFill>
                <a:schemeClr val="bg1"/>
              </a:solidFill>
            </a:endParaRPr>
          </a:p>
        </p:txBody>
      </p:sp>
      <p:sp>
        <p:nvSpPr>
          <p:cNvPr id="59" name="Rectangle 58"/>
          <p:cNvSpPr/>
          <p:nvPr/>
        </p:nvSpPr>
        <p:spPr>
          <a:xfrm>
            <a:off x="6083196" y="1524993"/>
            <a:ext cx="1148205" cy="823887"/>
          </a:xfrm>
          <a:prstGeom prst="rect">
            <a:avLst/>
          </a:prstGeom>
          <a:solidFill>
            <a:srgbClr val="0070C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smtClean="0">
                <a:solidFill>
                  <a:schemeClr val="bg1"/>
                </a:solidFill>
              </a:rPr>
              <a:t>“Demand Control” instruction to Settlement Agent</a:t>
            </a:r>
            <a:endParaRPr lang="en-GB" sz="1100" b="1" dirty="0">
              <a:solidFill>
                <a:schemeClr val="bg1"/>
              </a:solidFill>
            </a:endParaRPr>
          </a:p>
        </p:txBody>
      </p:sp>
      <p:sp>
        <p:nvSpPr>
          <p:cNvPr id="60" name="Rectangle 59"/>
          <p:cNvSpPr/>
          <p:nvPr/>
        </p:nvSpPr>
        <p:spPr>
          <a:xfrm>
            <a:off x="7377866" y="1720912"/>
            <a:ext cx="792088" cy="432048"/>
          </a:xfrm>
          <a:prstGeom prst="rect">
            <a:avLst/>
          </a:prstGeom>
          <a:solidFill>
            <a:srgbClr val="FFFF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a:solidFill>
                  <a:schemeClr val="tx1"/>
                </a:solidFill>
              </a:rPr>
              <a:t>Penalties Process</a:t>
            </a:r>
          </a:p>
        </p:txBody>
      </p:sp>
      <p:sp>
        <p:nvSpPr>
          <p:cNvPr id="61" name="Rectangle 60"/>
          <p:cNvSpPr/>
          <p:nvPr/>
        </p:nvSpPr>
        <p:spPr>
          <a:xfrm>
            <a:off x="8316417" y="1720912"/>
            <a:ext cx="792087" cy="432048"/>
          </a:xfrm>
          <a:prstGeom prst="rect">
            <a:avLst/>
          </a:prstGeom>
          <a:solidFill>
            <a:srgbClr val="FFFF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smtClean="0">
                <a:solidFill>
                  <a:schemeClr val="tx1"/>
                </a:solidFill>
              </a:rPr>
              <a:t>Exclusion Process</a:t>
            </a:r>
            <a:endParaRPr lang="en-GB" sz="1100" b="1" dirty="0">
              <a:solidFill>
                <a:schemeClr val="tx1"/>
              </a:solidFill>
            </a:endParaRPr>
          </a:p>
        </p:txBody>
      </p:sp>
      <p:cxnSp>
        <p:nvCxnSpPr>
          <p:cNvPr id="62" name="Straight Arrow Connector 61"/>
          <p:cNvCxnSpPr/>
          <p:nvPr/>
        </p:nvCxnSpPr>
        <p:spPr>
          <a:xfrm flipV="1">
            <a:off x="2647552" y="1936936"/>
            <a:ext cx="146465" cy="1"/>
          </a:xfrm>
          <a:prstGeom prst="straightConnector1">
            <a:avLst/>
          </a:prstGeom>
          <a:ln w="2222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a:off x="1403649" y="1936936"/>
            <a:ext cx="146465" cy="1"/>
          </a:xfrm>
          <a:prstGeom prst="straightConnector1">
            <a:avLst/>
          </a:prstGeom>
          <a:ln w="2222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p:nvPr/>
        </p:nvCxnSpPr>
        <p:spPr>
          <a:xfrm>
            <a:off x="3586105" y="1936936"/>
            <a:ext cx="146465" cy="0"/>
          </a:xfrm>
          <a:prstGeom prst="straightConnector1">
            <a:avLst/>
          </a:prstGeom>
          <a:ln w="2222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p:nvPr/>
        </p:nvCxnSpPr>
        <p:spPr>
          <a:xfrm>
            <a:off x="4830008" y="1936936"/>
            <a:ext cx="146465" cy="0"/>
          </a:xfrm>
          <a:prstGeom prst="straightConnector1">
            <a:avLst/>
          </a:prstGeom>
          <a:ln w="2222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p:nvPr/>
        </p:nvCxnSpPr>
        <p:spPr>
          <a:xfrm>
            <a:off x="5936731" y="1936936"/>
            <a:ext cx="146465" cy="1"/>
          </a:xfrm>
          <a:prstGeom prst="straightConnector1">
            <a:avLst/>
          </a:prstGeom>
          <a:ln w="2222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p:nvPr/>
        </p:nvCxnSpPr>
        <p:spPr>
          <a:xfrm flipV="1">
            <a:off x="7231401" y="1936936"/>
            <a:ext cx="146465" cy="1"/>
          </a:xfrm>
          <a:prstGeom prst="straightConnector1">
            <a:avLst/>
          </a:prstGeom>
          <a:ln w="2222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p:nvPr/>
        </p:nvCxnSpPr>
        <p:spPr>
          <a:xfrm>
            <a:off x="8169954" y="1936936"/>
            <a:ext cx="146463" cy="0"/>
          </a:xfrm>
          <a:prstGeom prst="straightConnector1">
            <a:avLst/>
          </a:prstGeom>
          <a:ln w="2222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a:off x="179512" y="2483604"/>
            <a:ext cx="885698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8244408" y="1979548"/>
            <a:ext cx="0" cy="47525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71" name="TextBox 70"/>
          <p:cNvSpPr txBox="1"/>
          <p:nvPr/>
        </p:nvSpPr>
        <p:spPr>
          <a:xfrm>
            <a:off x="1619672" y="4283804"/>
            <a:ext cx="3168352" cy="261610"/>
          </a:xfrm>
          <a:prstGeom prst="rect">
            <a:avLst/>
          </a:prstGeom>
          <a:solidFill>
            <a:schemeClr val="accent5">
              <a:lumMod val="20000"/>
              <a:lumOff val="80000"/>
            </a:schemeClr>
          </a:solidFill>
        </p:spPr>
        <p:txBody>
          <a:bodyPr wrap="square" rtlCol="0">
            <a:spAutoFit/>
          </a:bodyPr>
          <a:lstStyle/>
          <a:p>
            <a:pPr marL="85725" indent="-85725">
              <a:buFont typeface="Arial" pitchFamily="34" charset="0"/>
              <a:buChar char="•"/>
            </a:pPr>
            <a:r>
              <a:rPr lang="en-GB" sz="1100" dirty="0" smtClean="0"/>
              <a:t>Annual updates on progress towards delivery year</a:t>
            </a:r>
          </a:p>
        </p:txBody>
      </p:sp>
      <p:sp>
        <p:nvSpPr>
          <p:cNvPr id="72" name="TextBox 71"/>
          <p:cNvSpPr txBox="1"/>
          <p:nvPr/>
        </p:nvSpPr>
        <p:spPr>
          <a:xfrm>
            <a:off x="7452320" y="4211796"/>
            <a:ext cx="1440160" cy="769441"/>
          </a:xfrm>
          <a:prstGeom prst="rect">
            <a:avLst/>
          </a:prstGeom>
          <a:solidFill>
            <a:schemeClr val="accent5">
              <a:lumMod val="20000"/>
              <a:lumOff val="80000"/>
            </a:schemeClr>
          </a:solidFill>
        </p:spPr>
        <p:txBody>
          <a:bodyPr wrap="square" rtlCol="0">
            <a:spAutoFit/>
          </a:bodyPr>
          <a:lstStyle/>
          <a:p>
            <a:pPr marL="85725" indent="-85725">
              <a:buFont typeface="Arial" pitchFamily="34" charset="0"/>
              <a:buChar char="•"/>
            </a:pPr>
            <a:r>
              <a:rPr lang="en-GB" sz="1100" dirty="0" smtClean="0"/>
              <a:t>Monthly reports on providers with penalties/exclusion actions against them</a:t>
            </a:r>
          </a:p>
        </p:txBody>
      </p:sp>
      <p:sp>
        <p:nvSpPr>
          <p:cNvPr id="40" name="Rectangle 39"/>
          <p:cNvSpPr/>
          <p:nvPr/>
        </p:nvSpPr>
        <p:spPr>
          <a:xfrm>
            <a:off x="3851920" y="6453336"/>
            <a:ext cx="5148064" cy="261610"/>
          </a:xfrm>
          <a:prstGeom prst="rect">
            <a:avLst/>
          </a:prstGeom>
        </p:spPr>
        <p:txBody>
          <a:bodyPr wrap="square">
            <a:spAutoFit/>
          </a:bodyPr>
          <a:lstStyle/>
          <a:p>
            <a:r>
              <a:rPr lang="en-GB" sz="1100" dirty="0" smtClean="0"/>
              <a:t>EMR Expert Group papers are not a statement of Government policy or policy intent.</a:t>
            </a:r>
            <a:endParaRPr lang="en-GB" sz="11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16632"/>
            <a:ext cx="7056784" cy="1143000"/>
          </a:xfrm>
        </p:spPr>
        <p:txBody>
          <a:bodyPr>
            <a:noAutofit/>
          </a:bodyPr>
          <a:lstStyle/>
          <a:p>
            <a:pPr algn="l"/>
            <a:r>
              <a:rPr lang="en-GB" sz="2400" dirty="0" smtClean="0"/>
              <a:t>Effective governance and good programme management should minimise the use of the escalation process</a:t>
            </a:r>
            <a:endParaRPr lang="en-GB" sz="2400" dirty="0"/>
          </a:p>
        </p:txBody>
      </p:sp>
      <p:sp>
        <p:nvSpPr>
          <p:cNvPr id="6" name="TextBox 5"/>
          <p:cNvSpPr txBox="1"/>
          <p:nvPr/>
        </p:nvSpPr>
        <p:spPr>
          <a:xfrm>
            <a:off x="539552" y="1844824"/>
            <a:ext cx="7992888" cy="4524315"/>
          </a:xfrm>
          <a:prstGeom prst="rect">
            <a:avLst/>
          </a:prstGeom>
          <a:noFill/>
        </p:spPr>
        <p:txBody>
          <a:bodyPr wrap="square" rtlCol="0">
            <a:spAutoFit/>
          </a:bodyPr>
          <a:lstStyle/>
          <a:p>
            <a:r>
              <a:rPr lang="en-GB" b="1" dirty="0" smtClean="0"/>
              <a:t>Effective governance framework</a:t>
            </a:r>
          </a:p>
          <a:p>
            <a:pPr marL="446088" indent="-176213">
              <a:buFont typeface="Arial" pitchFamily="34" charset="0"/>
              <a:buChar char="•"/>
            </a:pPr>
            <a:r>
              <a:rPr lang="en-GB" dirty="0" smtClean="0"/>
              <a:t>National Grid will be obliged to carry out the EMR delivery role; they must comply with the tasks that Government set as relevant requirements. </a:t>
            </a:r>
          </a:p>
          <a:p>
            <a:pPr marL="446088" indent="-176213">
              <a:buFont typeface="Arial" pitchFamily="34" charset="0"/>
              <a:buChar char="•"/>
            </a:pPr>
            <a:r>
              <a:rPr lang="en-GB" dirty="0" smtClean="0"/>
              <a:t>Ofgem will be responsible for ensuring Grid deliver against relevant requirements. There will be ongoing reporting to Ofgem from Grid, and Ofgem will have the ability to incentivise Grid’s performance.</a:t>
            </a:r>
          </a:p>
          <a:p>
            <a:pPr lvl="0"/>
            <a:endParaRPr lang="en-GB" b="1" dirty="0" smtClean="0"/>
          </a:p>
          <a:p>
            <a:r>
              <a:rPr lang="en-GB" b="1" dirty="0" smtClean="0"/>
              <a:t>Good programme management</a:t>
            </a:r>
          </a:p>
          <a:p>
            <a:pPr marL="446088" indent="-176213">
              <a:buFont typeface="Arial" pitchFamily="34" charset="0"/>
              <a:buChar char="•"/>
            </a:pPr>
            <a:r>
              <a:rPr lang="en-GB" dirty="0" smtClean="0"/>
              <a:t>During the delivery phase of EMR there will need to be regular joint programme meetings between National Grid, DECC, the </a:t>
            </a:r>
            <a:r>
              <a:rPr lang="en-GB" dirty="0" err="1" smtClean="0"/>
              <a:t>CfD</a:t>
            </a:r>
            <a:r>
              <a:rPr lang="en-GB" dirty="0" smtClean="0"/>
              <a:t> Counterparty and Ofgem to allow delivery issues to be raised as early as possible, to seek consensual solutions and minimise the use of the escalation process. </a:t>
            </a:r>
          </a:p>
          <a:p>
            <a:pPr marL="446088" lvl="0" indent="-176213">
              <a:buFont typeface="Arial" pitchFamily="34" charset="0"/>
              <a:buChar char="•"/>
            </a:pPr>
            <a:endParaRPr lang="en-GB" dirty="0" smtClean="0"/>
          </a:p>
          <a:p>
            <a:pPr marL="446088" lvl="0" indent="-176213">
              <a:buFont typeface="Arial" pitchFamily="34" charset="0"/>
              <a:buChar char="•"/>
            </a:pPr>
            <a:r>
              <a:rPr lang="en-GB" dirty="0" smtClean="0"/>
              <a:t>Delivery issues should only be escalated in the case that Government or Ofgem believe the issue to be significant.</a:t>
            </a:r>
          </a:p>
          <a:p>
            <a:endParaRPr lang="en-GB" dirty="0" smtClean="0"/>
          </a:p>
        </p:txBody>
      </p:sp>
      <p:sp>
        <p:nvSpPr>
          <p:cNvPr id="4" name="Rectangle 3"/>
          <p:cNvSpPr/>
          <p:nvPr/>
        </p:nvSpPr>
        <p:spPr>
          <a:xfrm>
            <a:off x="3959424" y="6525344"/>
            <a:ext cx="5184576" cy="261610"/>
          </a:xfrm>
          <a:prstGeom prst="rect">
            <a:avLst/>
          </a:prstGeom>
        </p:spPr>
        <p:txBody>
          <a:bodyPr wrap="square">
            <a:spAutoFit/>
          </a:bodyPr>
          <a:lstStyle/>
          <a:p>
            <a:r>
              <a:rPr lang="en-GB" sz="1100" dirty="0" smtClean="0"/>
              <a:t>EMR Expert Group papers are not a statement of Government policy or policy intent.</a:t>
            </a:r>
            <a:endParaRPr lang="en-GB" sz="11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835696" y="1916833"/>
            <a:ext cx="1503048" cy="764378"/>
          </a:xfrm>
          <a:prstGeom prst="rect">
            <a:avLst/>
          </a:prstGeom>
          <a:solidFill>
            <a:srgbClr val="0070C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solidFill>
                  <a:schemeClr val="bg1"/>
                </a:solidFill>
              </a:rPr>
              <a:t>Grid  could identify delivery issue</a:t>
            </a:r>
          </a:p>
          <a:p>
            <a:pPr algn="ctr"/>
            <a:r>
              <a:rPr lang="en-GB" sz="1200" b="1" dirty="0" smtClean="0">
                <a:solidFill>
                  <a:schemeClr val="bg1"/>
                </a:solidFill>
              </a:rPr>
              <a:t>(notify </a:t>
            </a:r>
            <a:r>
              <a:rPr lang="en-GB" sz="1200" b="1" dirty="0" err="1" smtClean="0">
                <a:solidFill>
                  <a:schemeClr val="bg1"/>
                </a:solidFill>
              </a:rPr>
              <a:t>Gvt</a:t>
            </a:r>
            <a:r>
              <a:rPr lang="en-GB" sz="1200" b="1" dirty="0" smtClean="0">
                <a:solidFill>
                  <a:schemeClr val="bg1"/>
                </a:solidFill>
              </a:rPr>
              <a:t> and Ofgem)</a:t>
            </a:r>
          </a:p>
        </p:txBody>
      </p:sp>
      <p:sp>
        <p:nvSpPr>
          <p:cNvPr id="10" name="Rectangle 9"/>
          <p:cNvSpPr/>
          <p:nvPr/>
        </p:nvSpPr>
        <p:spPr>
          <a:xfrm>
            <a:off x="1739872" y="3562953"/>
            <a:ext cx="1143008" cy="874160"/>
          </a:xfrm>
          <a:prstGeom prst="rect">
            <a:avLst/>
          </a:prstGeom>
          <a:solidFill>
            <a:schemeClr val="accent6">
              <a:lumMod val="75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solidFill>
                  <a:schemeClr val="bg1"/>
                </a:solidFill>
              </a:rPr>
              <a:t>Ofgem open investigation</a:t>
            </a:r>
          </a:p>
        </p:txBody>
      </p:sp>
      <p:cxnSp>
        <p:nvCxnSpPr>
          <p:cNvPr id="12" name="Straight Arrow Connector 11"/>
          <p:cNvCxnSpPr>
            <a:stCxn id="244" idx="2"/>
            <a:endCxn id="51" idx="0"/>
          </p:cNvCxnSpPr>
          <p:nvPr/>
        </p:nvCxnSpPr>
        <p:spPr>
          <a:xfrm>
            <a:off x="4319972" y="2492897"/>
            <a:ext cx="0" cy="493992"/>
          </a:xfrm>
          <a:prstGeom prst="straightConnector1">
            <a:avLst/>
          </a:prstGeom>
          <a:ln w="2222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10" idx="2"/>
            <a:endCxn id="14" idx="0"/>
          </p:cNvCxnSpPr>
          <p:nvPr/>
        </p:nvCxnSpPr>
        <p:spPr>
          <a:xfrm flipH="1">
            <a:off x="2307562" y="4437113"/>
            <a:ext cx="3814" cy="205960"/>
          </a:xfrm>
          <a:prstGeom prst="straightConnector1">
            <a:avLst/>
          </a:prstGeom>
          <a:ln w="22225">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1691680" y="4643073"/>
            <a:ext cx="1231764" cy="792088"/>
          </a:xfrm>
          <a:prstGeom prst="rect">
            <a:avLst/>
          </a:prstGeom>
          <a:solidFill>
            <a:schemeClr val="accent6">
              <a:lumMod val="75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solidFill>
                  <a:schemeClr val="bg1"/>
                </a:solidFill>
              </a:rPr>
              <a:t>Ofgem statement of case</a:t>
            </a:r>
          </a:p>
        </p:txBody>
      </p:sp>
      <p:sp>
        <p:nvSpPr>
          <p:cNvPr id="26" name="Rectangle 25"/>
          <p:cNvSpPr/>
          <p:nvPr/>
        </p:nvSpPr>
        <p:spPr>
          <a:xfrm>
            <a:off x="7380312" y="1916833"/>
            <a:ext cx="1152128" cy="710016"/>
          </a:xfrm>
          <a:prstGeom prst="rect">
            <a:avLst/>
          </a:prstGeom>
          <a:solidFill>
            <a:schemeClr val="bg1">
              <a:lumMod val="75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solidFill>
                  <a:schemeClr val="tx1"/>
                </a:solidFill>
              </a:rPr>
              <a:t>Government could identify delivery issue</a:t>
            </a:r>
          </a:p>
        </p:txBody>
      </p:sp>
      <p:cxnSp>
        <p:nvCxnSpPr>
          <p:cNvPr id="101" name="Elbow Connector 100"/>
          <p:cNvCxnSpPr>
            <a:stCxn id="9" idx="2"/>
            <a:endCxn id="51" idx="0"/>
          </p:cNvCxnSpPr>
          <p:nvPr/>
        </p:nvCxnSpPr>
        <p:spPr>
          <a:xfrm rot="16200000" flipH="1">
            <a:off x="3300757" y="1967674"/>
            <a:ext cx="305678" cy="1732752"/>
          </a:xfrm>
          <a:prstGeom prst="bentConnector3">
            <a:avLst>
              <a:gd name="adj1" fmla="val 50000"/>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231" name="TextBox 230"/>
          <p:cNvSpPr txBox="1"/>
          <p:nvPr/>
        </p:nvSpPr>
        <p:spPr>
          <a:xfrm>
            <a:off x="6948264" y="3861049"/>
            <a:ext cx="277640" cy="307777"/>
          </a:xfrm>
          <a:prstGeom prst="rect">
            <a:avLst/>
          </a:prstGeom>
          <a:noFill/>
        </p:spPr>
        <p:txBody>
          <a:bodyPr wrap="none" rtlCol="0">
            <a:spAutoFit/>
          </a:bodyPr>
          <a:lstStyle/>
          <a:p>
            <a:r>
              <a:rPr lang="en-GB" sz="1400" b="1" dirty="0" smtClean="0"/>
              <a:t>Y</a:t>
            </a:r>
            <a:endParaRPr lang="en-GB" sz="1400" b="1" dirty="0"/>
          </a:p>
        </p:txBody>
      </p:sp>
      <p:sp>
        <p:nvSpPr>
          <p:cNvPr id="235" name="TextBox 234"/>
          <p:cNvSpPr txBox="1"/>
          <p:nvPr/>
        </p:nvSpPr>
        <p:spPr>
          <a:xfrm>
            <a:off x="4283968" y="3778977"/>
            <a:ext cx="303288" cy="307777"/>
          </a:xfrm>
          <a:prstGeom prst="rect">
            <a:avLst/>
          </a:prstGeom>
          <a:noFill/>
        </p:spPr>
        <p:txBody>
          <a:bodyPr wrap="none" rtlCol="0">
            <a:spAutoFit/>
          </a:bodyPr>
          <a:lstStyle/>
          <a:p>
            <a:r>
              <a:rPr lang="en-GB" sz="1400" b="1" dirty="0" smtClean="0"/>
              <a:t>N</a:t>
            </a:r>
            <a:endParaRPr lang="en-GB" sz="1400" b="1" dirty="0"/>
          </a:p>
        </p:txBody>
      </p:sp>
      <p:sp>
        <p:nvSpPr>
          <p:cNvPr id="236" name="Diamond 235"/>
          <p:cNvSpPr/>
          <p:nvPr/>
        </p:nvSpPr>
        <p:spPr>
          <a:xfrm>
            <a:off x="5148064" y="3789041"/>
            <a:ext cx="2088232" cy="1018176"/>
          </a:xfrm>
          <a:prstGeom prst="diamond">
            <a:avLst/>
          </a:prstGeom>
          <a:solidFill>
            <a:schemeClr val="bg1">
              <a:lumMod val="75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smtClean="0">
                <a:solidFill>
                  <a:schemeClr val="tx1"/>
                </a:solidFill>
              </a:rPr>
              <a:t>Govt consider if policy  change needed</a:t>
            </a:r>
          </a:p>
        </p:txBody>
      </p:sp>
      <p:cxnSp>
        <p:nvCxnSpPr>
          <p:cNvPr id="39" name="Elbow Connector 38"/>
          <p:cNvCxnSpPr>
            <a:stCxn id="26" idx="2"/>
            <a:endCxn id="60" idx="3"/>
          </p:cNvCxnSpPr>
          <p:nvPr/>
        </p:nvCxnSpPr>
        <p:spPr>
          <a:xfrm rot="5400000">
            <a:off x="7272152" y="2149825"/>
            <a:ext cx="207201" cy="1161248"/>
          </a:xfrm>
          <a:prstGeom prst="bentConnector2">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56" name="Rectangle 55"/>
          <p:cNvSpPr/>
          <p:nvPr/>
        </p:nvSpPr>
        <p:spPr>
          <a:xfrm>
            <a:off x="3491880" y="5003113"/>
            <a:ext cx="1368152" cy="792088"/>
          </a:xfrm>
          <a:prstGeom prst="rect">
            <a:avLst/>
          </a:prstGeom>
          <a:solidFill>
            <a:schemeClr val="accent6">
              <a:lumMod val="75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solidFill>
                  <a:schemeClr val="bg1"/>
                </a:solidFill>
              </a:rPr>
              <a:t>Ofgem notify Govt of progress in enforcement</a:t>
            </a:r>
          </a:p>
        </p:txBody>
      </p:sp>
      <p:cxnSp>
        <p:nvCxnSpPr>
          <p:cNvPr id="92" name="Elbow Connector 91"/>
          <p:cNvCxnSpPr>
            <a:stCxn id="10" idx="3"/>
            <a:endCxn id="56" idx="1"/>
          </p:cNvCxnSpPr>
          <p:nvPr/>
        </p:nvCxnSpPr>
        <p:spPr>
          <a:xfrm>
            <a:off x="2882880" y="4000033"/>
            <a:ext cx="609000" cy="1399124"/>
          </a:xfrm>
          <a:prstGeom prst="bentConnector3">
            <a:avLst>
              <a:gd name="adj1" fmla="val 50000"/>
            </a:avLst>
          </a:prstGeom>
          <a:ln>
            <a:prstDash val="dash"/>
            <a:tailEnd type="arrow"/>
          </a:ln>
        </p:spPr>
        <p:style>
          <a:lnRef idx="1">
            <a:schemeClr val="accent2"/>
          </a:lnRef>
          <a:fillRef idx="0">
            <a:schemeClr val="accent2"/>
          </a:fillRef>
          <a:effectRef idx="0">
            <a:schemeClr val="accent2"/>
          </a:effectRef>
          <a:fontRef idx="minor">
            <a:schemeClr val="tx1"/>
          </a:fontRef>
        </p:style>
      </p:cxnSp>
      <p:cxnSp>
        <p:nvCxnSpPr>
          <p:cNvPr id="109" name="Elbow Connector 91"/>
          <p:cNvCxnSpPr>
            <a:stCxn id="14" idx="3"/>
            <a:endCxn id="56" idx="1"/>
          </p:cNvCxnSpPr>
          <p:nvPr/>
        </p:nvCxnSpPr>
        <p:spPr>
          <a:xfrm>
            <a:off x="2923444" y="5039117"/>
            <a:ext cx="568436" cy="360040"/>
          </a:xfrm>
          <a:prstGeom prst="bentConnector3">
            <a:avLst>
              <a:gd name="adj1" fmla="val 50000"/>
            </a:avLst>
          </a:prstGeom>
          <a:ln>
            <a:prstDash val="dash"/>
            <a:tailEnd type="arrow"/>
          </a:ln>
        </p:spPr>
        <p:style>
          <a:lnRef idx="1">
            <a:schemeClr val="accent2"/>
          </a:lnRef>
          <a:fillRef idx="0">
            <a:schemeClr val="accent2"/>
          </a:fillRef>
          <a:effectRef idx="0">
            <a:schemeClr val="accent2"/>
          </a:effectRef>
          <a:fontRef idx="minor">
            <a:schemeClr val="tx1"/>
          </a:fontRef>
        </p:style>
      </p:cxnSp>
      <p:sp>
        <p:nvSpPr>
          <p:cNvPr id="148" name="Rectangle 147"/>
          <p:cNvSpPr/>
          <p:nvPr/>
        </p:nvSpPr>
        <p:spPr>
          <a:xfrm>
            <a:off x="7308304" y="4797153"/>
            <a:ext cx="1728192" cy="1800199"/>
          </a:xfrm>
          <a:prstGeom prst="rect">
            <a:avLst/>
          </a:prstGeom>
          <a:solidFill>
            <a:schemeClr val="bg1">
              <a:lumMod val="75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5725" indent="-85725">
              <a:buFont typeface="Arial" pitchFamily="34" charset="0"/>
              <a:buChar char="•"/>
            </a:pPr>
            <a:r>
              <a:rPr lang="en-GB" sz="1200" b="1" dirty="0" smtClean="0">
                <a:solidFill>
                  <a:schemeClr val="tx1"/>
                </a:solidFill>
              </a:rPr>
              <a:t>Change decisions on issues reserved for Secretary of State</a:t>
            </a:r>
          </a:p>
          <a:p>
            <a:pPr marL="85725" indent="-85725">
              <a:buFont typeface="Arial" pitchFamily="34" charset="0"/>
              <a:buChar char="•"/>
            </a:pPr>
            <a:r>
              <a:rPr lang="en-GB" sz="1200" b="1" dirty="0" smtClean="0">
                <a:solidFill>
                  <a:schemeClr val="tx1"/>
                </a:solidFill>
              </a:rPr>
              <a:t>Amend secondary legislation</a:t>
            </a:r>
          </a:p>
          <a:p>
            <a:pPr marL="85725" indent="-85725">
              <a:buFont typeface="Arial" pitchFamily="34" charset="0"/>
              <a:buChar char="•"/>
            </a:pPr>
            <a:r>
              <a:rPr lang="en-GB" sz="1200" b="1" dirty="0" smtClean="0">
                <a:solidFill>
                  <a:schemeClr val="tx1"/>
                </a:solidFill>
              </a:rPr>
              <a:t>Consider separate cost recover mechanism</a:t>
            </a:r>
          </a:p>
          <a:p>
            <a:pPr marL="85725" indent="-85725">
              <a:buFont typeface="Arial" pitchFamily="34" charset="0"/>
              <a:buChar char="•"/>
            </a:pPr>
            <a:r>
              <a:rPr lang="en-GB" sz="1200" b="1" dirty="0" smtClean="0">
                <a:solidFill>
                  <a:schemeClr val="tx1"/>
                </a:solidFill>
              </a:rPr>
              <a:t>Transfer delivery</a:t>
            </a:r>
          </a:p>
        </p:txBody>
      </p:sp>
      <p:sp>
        <p:nvSpPr>
          <p:cNvPr id="152" name="TextBox 151"/>
          <p:cNvSpPr txBox="1"/>
          <p:nvPr/>
        </p:nvSpPr>
        <p:spPr>
          <a:xfrm>
            <a:off x="2926208" y="3121224"/>
            <a:ext cx="277640" cy="307777"/>
          </a:xfrm>
          <a:prstGeom prst="rect">
            <a:avLst/>
          </a:prstGeom>
          <a:noFill/>
        </p:spPr>
        <p:txBody>
          <a:bodyPr wrap="none" rtlCol="0">
            <a:spAutoFit/>
          </a:bodyPr>
          <a:lstStyle/>
          <a:p>
            <a:r>
              <a:rPr lang="en-GB" sz="1400" b="1" dirty="0" smtClean="0"/>
              <a:t>Y</a:t>
            </a:r>
            <a:endParaRPr lang="en-GB" sz="1400" b="1" dirty="0"/>
          </a:p>
        </p:txBody>
      </p:sp>
      <p:sp>
        <p:nvSpPr>
          <p:cNvPr id="190" name="Rectangle 189"/>
          <p:cNvSpPr/>
          <p:nvPr/>
        </p:nvSpPr>
        <p:spPr>
          <a:xfrm>
            <a:off x="7452320" y="4077073"/>
            <a:ext cx="1440160" cy="442112"/>
          </a:xfrm>
          <a:prstGeom prst="rect">
            <a:avLst/>
          </a:prstGeom>
          <a:solidFill>
            <a:schemeClr val="bg1">
              <a:lumMod val="75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solidFill>
                  <a:schemeClr val="tx1"/>
                </a:solidFill>
              </a:rPr>
              <a:t>Notify Ofgem/Grid</a:t>
            </a:r>
          </a:p>
        </p:txBody>
      </p:sp>
      <p:sp>
        <p:nvSpPr>
          <p:cNvPr id="216" name="Title 20"/>
          <p:cNvSpPr>
            <a:spLocks noGrp="1"/>
          </p:cNvSpPr>
          <p:nvPr>
            <p:ph type="title"/>
          </p:nvPr>
        </p:nvSpPr>
        <p:spPr>
          <a:xfrm>
            <a:off x="35496" y="216024"/>
            <a:ext cx="7344816" cy="764704"/>
          </a:xfrm>
        </p:spPr>
        <p:txBody>
          <a:bodyPr>
            <a:noAutofit/>
          </a:bodyPr>
          <a:lstStyle/>
          <a:p>
            <a:pPr algn="l"/>
            <a:r>
              <a:rPr lang="en-GB" sz="2800" dirty="0" smtClean="0"/>
              <a:t>Flowchart of the proposed escalation process – based on existing licence enforcement</a:t>
            </a:r>
            <a:endParaRPr lang="en-GB" sz="2800" dirty="0"/>
          </a:p>
        </p:txBody>
      </p:sp>
      <p:sp>
        <p:nvSpPr>
          <p:cNvPr id="244" name="Rectangle 243"/>
          <p:cNvSpPr/>
          <p:nvPr/>
        </p:nvSpPr>
        <p:spPr>
          <a:xfrm>
            <a:off x="3653898" y="1718455"/>
            <a:ext cx="1332148" cy="774442"/>
          </a:xfrm>
          <a:prstGeom prst="rect">
            <a:avLst/>
          </a:prstGeom>
          <a:solidFill>
            <a:schemeClr val="accent6">
              <a:lumMod val="75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solidFill>
                  <a:schemeClr val="bg1"/>
                </a:solidFill>
              </a:rPr>
              <a:t>Ofgem should identify delivery issue (notify </a:t>
            </a:r>
            <a:r>
              <a:rPr lang="en-GB" sz="1200" b="1" dirty="0" err="1" smtClean="0">
                <a:solidFill>
                  <a:schemeClr val="bg1"/>
                </a:solidFill>
              </a:rPr>
              <a:t>Gvt</a:t>
            </a:r>
            <a:r>
              <a:rPr lang="en-GB" sz="1200" b="1" dirty="0" smtClean="0">
                <a:solidFill>
                  <a:schemeClr val="bg1"/>
                </a:solidFill>
              </a:rPr>
              <a:t> and Grid)</a:t>
            </a:r>
          </a:p>
        </p:txBody>
      </p:sp>
      <p:sp>
        <p:nvSpPr>
          <p:cNvPr id="51" name="Diamond 50"/>
          <p:cNvSpPr/>
          <p:nvPr/>
        </p:nvSpPr>
        <p:spPr>
          <a:xfrm>
            <a:off x="3059832" y="2986889"/>
            <a:ext cx="2520280" cy="864096"/>
          </a:xfrm>
          <a:prstGeom prst="diamond">
            <a:avLst/>
          </a:prstGeom>
          <a:solidFill>
            <a:schemeClr val="accent6">
              <a:lumMod val="75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smtClean="0">
                <a:solidFill>
                  <a:schemeClr val="bg1"/>
                </a:solidFill>
              </a:rPr>
              <a:t>Ofgem consider whether to open investigation</a:t>
            </a:r>
          </a:p>
        </p:txBody>
      </p:sp>
      <p:sp>
        <p:nvSpPr>
          <p:cNvPr id="60" name="Rectangle 59"/>
          <p:cNvSpPr/>
          <p:nvPr/>
        </p:nvSpPr>
        <p:spPr>
          <a:xfrm>
            <a:off x="5652120" y="2482833"/>
            <a:ext cx="1143008" cy="702434"/>
          </a:xfrm>
          <a:prstGeom prst="rect">
            <a:avLst/>
          </a:prstGeom>
          <a:solidFill>
            <a:schemeClr val="bg1">
              <a:lumMod val="75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solidFill>
                  <a:schemeClr val="tx1"/>
                </a:solidFill>
              </a:rPr>
              <a:t>Write to Grid (copy Ofgem)</a:t>
            </a:r>
          </a:p>
        </p:txBody>
      </p:sp>
      <p:cxnSp>
        <p:nvCxnSpPr>
          <p:cNvPr id="70" name="Elbow Connector 38"/>
          <p:cNvCxnSpPr>
            <a:stCxn id="51" idx="1"/>
            <a:endCxn id="10" idx="0"/>
          </p:cNvCxnSpPr>
          <p:nvPr/>
        </p:nvCxnSpPr>
        <p:spPr>
          <a:xfrm rot="10800000" flipV="1">
            <a:off x="2311376" y="3418937"/>
            <a:ext cx="748456" cy="144016"/>
          </a:xfrm>
          <a:prstGeom prst="bentConnector2">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73" name="Elbow Connector 38"/>
          <p:cNvCxnSpPr>
            <a:stCxn id="60" idx="1"/>
            <a:endCxn id="51" idx="0"/>
          </p:cNvCxnSpPr>
          <p:nvPr/>
        </p:nvCxnSpPr>
        <p:spPr>
          <a:xfrm rot="10800000" flipV="1">
            <a:off x="4319972" y="2834049"/>
            <a:ext cx="1332148" cy="152839"/>
          </a:xfrm>
          <a:prstGeom prst="bentConnector2">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84" name="Elbow Connector 83"/>
          <p:cNvCxnSpPr>
            <a:stCxn id="51" idx="2"/>
            <a:endCxn id="236" idx="1"/>
          </p:cNvCxnSpPr>
          <p:nvPr/>
        </p:nvCxnSpPr>
        <p:spPr>
          <a:xfrm rot="16200000" flipH="1">
            <a:off x="4510446" y="3660511"/>
            <a:ext cx="447144" cy="828092"/>
          </a:xfrm>
          <a:prstGeom prst="bentConnector2">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06" name="Rectangle 105"/>
          <p:cNvSpPr/>
          <p:nvPr/>
        </p:nvSpPr>
        <p:spPr>
          <a:xfrm>
            <a:off x="323528" y="4067009"/>
            <a:ext cx="1143008" cy="1522232"/>
          </a:xfrm>
          <a:prstGeom prst="rect">
            <a:avLst/>
          </a:prstGeom>
          <a:solidFill>
            <a:srgbClr val="0070C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solidFill>
                  <a:schemeClr val="bg1"/>
                </a:solidFill>
              </a:rPr>
              <a:t>Grid could take steps to secure compliance and/or Ofgem make a provisional order</a:t>
            </a:r>
          </a:p>
        </p:txBody>
      </p:sp>
      <p:sp>
        <p:nvSpPr>
          <p:cNvPr id="123" name="Rectangle 122"/>
          <p:cNvSpPr/>
          <p:nvPr/>
        </p:nvSpPr>
        <p:spPr>
          <a:xfrm>
            <a:off x="1691680" y="5651185"/>
            <a:ext cx="1224136" cy="648072"/>
          </a:xfrm>
          <a:prstGeom prst="rect">
            <a:avLst/>
          </a:prstGeom>
          <a:solidFill>
            <a:schemeClr val="accent6">
              <a:lumMod val="75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solidFill>
                  <a:schemeClr val="bg1"/>
                </a:solidFill>
              </a:rPr>
              <a:t>Ofgem final decision</a:t>
            </a:r>
          </a:p>
        </p:txBody>
      </p:sp>
      <p:cxnSp>
        <p:nvCxnSpPr>
          <p:cNvPr id="131" name="Straight Arrow Connector 130"/>
          <p:cNvCxnSpPr>
            <a:stCxn id="14" idx="2"/>
            <a:endCxn id="123" idx="0"/>
          </p:cNvCxnSpPr>
          <p:nvPr/>
        </p:nvCxnSpPr>
        <p:spPr>
          <a:xfrm flipH="1">
            <a:off x="2303748" y="5435161"/>
            <a:ext cx="3814" cy="216024"/>
          </a:xfrm>
          <a:prstGeom prst="straightConnector1">
            <a:avLst/>
          </a:prstGeom>
          <a:ln w="2222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34" name="Elbow Connector 91"/>
          <p:cNvCxnSpPr>
            <a:stCxn id="123" idx="3"/>
            <a:endCxn id="56" idx="1"/>
          </p:cNvCxnSpPr>
          <p:nvPr/>
        </p:nvCxnSpPr>
        <p:spPr>
          <a:xfrm flipV="1">
            <a:off x="2915816" y="5399157"/>
            <a:ext cx="576064" cy="576064"/>
          </a:xfrm>
          <a:prstGeom prst="bentConnector3">
            <a:avLst>
              <a:gd name="adj1" fmla="val 50000"/>
            </a:avLst>
          </a:prstGeom>
          <a:ln>
            <a:prstDash val="dash"/>
            <a:tailEnd type="arrow"/>
          </a:ln>
        </p:spPr>
        <p:style>
          <a:lnRef idx="1">
            <a:schemeClr val="accent2"/>
          </a:lnRef>
          <a:fillRef idx="0">
            <a:schemeClr val="accent2"/>
          </a:fillRef>
          <a:effectRef idx="0">
            <a:schemeClr val="accent2"/>
          </a:effectRef>
          <a:fontRef idx="minor">
            <a:schemeClr val="tx1"/>
          </a:fontRef>
        </p:style>
      </p:cxnSp>
      <p:cxnSp>
        <p:nvCxnSpPr>
          <p:cNvPr id="146" name="Elbow Connector 83"/>
          <p:cNvCxnSpPr>
            <a:stCxn id="56" idx="3"/>
            <a:endCxn id="236" idx="1"/>
          </p:cNvCxnSpPr>
          <p:nvPr/>
        </p:nvCxnSpPr>
        <p:spPr>
          <a:xfrm flipV="1">
            <a:off x="4860032" y="4298129"/>
            <a:ext cx="288032" cy="1101028"/>
          </a:xfrm>
          <a:prstGeom prst="bentConnector3">
            <a:avLst>
              <a:gd name="adj1" fmla="val 50000"/>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58" name="Rectangle 157"/>
          <p:cNvSpPr/>
          <p:nvPr/>
        </p:nvSpPr>
        <p:spPr>
          <a:xfrm>
            <a:off x="5724128" y="5371537"/>
            <a:ext cx="936104" cy="567680"/>
          </a:xfrm>
          <a:prstGeom prst="rect">
            <a:avLst/>
          </a:prstGeom>
          <a:solidFill>
            <a:schemeClr val="bg1">
              <a:lumMod val="75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solidFill>
                  <a:schemeClr val="tx1"/>
                </a:solidFill>
              </a:rPr>
              <a:t>No action taken</a:t>
            </a:r>
          </a:p>
        </p:txBody>
      </p:sp>
      <p:cxnSp>
        <p:nvCxnSpPr>
          <p:cNvPr id="159" name="Straight Arrow Connector 158"/>
          <p:cNvCxnSpPr>
            <a:stCxn id="236" idx="2"/>
            <a:endCxn id="158" idx="0"/>
          </p:cNvCxnSpPr>
          <p:nvPr/>
        </p:nvCxnSpPr>
        <p:spPr>
          <a:xfrm>
            <a:off x="6192180" y="4807217"/>
            <a:ext cx="0" cy="564320"/>
          </a:xfrm>
          <a:prstGeom prst="straightConnector1">
            <a:avLst/>
          </a:prstGeom>
          <a:ln w="22225">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162" name="TextBox 161"/>
          <p:cNvSpPr txBox="1"/>
          <p:nvPr/>
        </p:nvSpPr>
        <p:spPr>
          <a:xfrm>
            <a:off x="5924896" y="5003113"/>
            <a:ext cx="303288" cy="307777"/>
          </a:xfrm>
          <a:prstGeom prst="rect">
            <a:avLst/>
          </a:prstGeom>
          <a:noFill/>
        </p:spPr>
        <p:txBody>
          <a:bodyPr wrap="none" rtlCol="0">
            <a:spAutoFit/>
          </a:bodyPr>
          <a:lstStyle/>
          <a:p>
            <a:r>
              <a:rPr lang="en-GB" sz="1400" b="1" dirty="0" smtClean="0"/>
              <a:t>N</a:t>
            </a:r>
            <a:endParaRPr lang="en-GB" sz="1400" b="1" dirty="0"/>
          </a:p>
        </p:txBody>
      </p:sp>
      <p:cxnSp>
        <p:nvCxnSpPr>
          <p:cNvPr id="63" name="Elbow Connector 38"/>
          <p:cNvCxnSpPr>
            <a:stCxn id="51" idx="1"/>
            <a:endCxn id="106" idx="3"/>
          </p:cNvCxnSpPr>
          <p:nvPr/>
        </p:nvCxnSpPr>
        <p:spPr>
          <a:xfrm rot="10800000" flipV="1">
            <a:off x="1466536" y="3418937"/>
            <a:ext cx="1593296" cy="1409188"/>
          </a:xfrm>
          <a:prstGeom prst="bentConnector3">
            <a:avLst>
              <a:gd name="adj1" fmla="val 9239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67" name="Elbow Connector 38"/>
          <p:cNvCxnSpPr>
            <a:stCxn id="10" idx="1"/>
            <a:endCxn id="106" idx="3"/>
          </p:cNvCxnSpPr>
          <p:nvPr/>
        </p:nvCxnSpPr>
        <p:spPr>
          <a:xfrm rot="10800000" flipV="1">
            <a:off x="1466536" y="4000033"/>
            <a:ext cx="273336" cy="828092"/>
          </a:xfrm>
          <a:prstGeom prst="bentConnector3">
            <a:avLst>
              <a:gd name="adj1" fmla="val 57603"/>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71" name="Elbow Connector 38"/>
          <p:cNvCxnSpPr>
            <a:stCxn id="14" idx="1"/>
            <a:endCxn id="106" idx="3"/>
          </p:cNvCxnSpPr>
          <p:nvPr/>
        </p:nvCxnSpPr>
        <p:spPr>
          <a:xfrm rot="10800000">
            <a:off x="1466536" y="4828125"/>
            <a:ext cx="225144" cy="210992"/>
          </a:xfrm>
          <a:prstGeom prst="bentConnector3">
            <a:avLst>
              <a:gd name="adj1" fmla="val 45384"/>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03" name="Straight Arrow Connector 102"/>
          <p:cNvCxnSpPr>
            <a:stCxn id="236" idx="3"/>
            <a:endCxn id="190" idx="1"/>
          </p:cNvCxnSpPr>
          <p:nvPr/>
        </p:nvCxnSpPr>
        <p:spPr>
          <a:xfrm>
            <a:off x="7236296" y="4298129"/>
            <a:ext cx="216024" cy="0"/>
          </a:xfrm>
          <a:prstGeom prst="straightConnector1">
            <a:avLst/>
          </a:prstGeom>
          <a:ln w="2222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10" name="Straight Arrow Connector 109"/>
          <p:cNvCxnSpPr>
            <a:stCxn id="190" idx="2"/>
            <a:endCxn id="148" idx="0"/>
          </p:cNvCxnSpPr>
          <p:nvPr/>
        </p:nvCxnSpPr>
        <p:spPr>
          <a:xfrm>
            <a:off x="8172400" y="4519185"/>
            <a:ext cx="0" cy="277968"/>
          </a:xfrm>
          <a:prstGeom prst="straightConnector1">
            <a:avLst/>
          </a:prstGeom>
          <a:ln w="22225">
            <a:solidFill>
              <a:srgbClr val="0070C0"/>
            </a:solidFill>
            <a:tailEnd type="arrow"/>
          </a:ln>
        </p:spPr>
        <p:style>
          <a:lnRef idx="1">
            <a:schemeClr val="accent1"/>
          </a:lnRef>
          <a:fillRef idx="0">
            <a:schemeClr val="accent1"/>
          </a:fillRef>
          <a:effectRef idx="0">
            <a:schemeClr val="accent1"/>
          </a:effectRef>
          <a:fontRef idx="minor">
            <a:schemeClr val="tx1"/>
          </a:fontRef>
        </p:style>
      </p:cxnSp>
      <p:grpSp>
        <p:nvGrpSpPr>
          <p:cNvPr id="119" name="Group 118"/>
          <p:cNvGrpSpPr/>
          <p:nvPr/>
        </p:nvGrpSpPr>
        <p:grpSpPr>
          <a:xfrm>
            <a:off x="179512" y="1484784"/>
            <a:ext cx="1296144" cy="1446550"/>
            <a:chOff x="179512" y="1628800"/>
            <a:chExt cx="1296144" cy="1446550"/>
          </a:xfrm>
        </p:grpSpPr>
        <p:sp>
          <p:nvSpPr>
            <p:cNvPr id="180" name="Rectangle 179"/>
            <p:cNvSpPr/>
            <p:nvPr/>
          </p:nvSpPr>
          <p:spPr>
            <a:xfrm>
              <a:off x="179512" y="1772816"/>
              <a:ext cx="216024" cy="216024"/>
            </a:xfrm>
            <a:prstGeom prst="rect">
              <a:avLst/>
            </a:prstGeom>
            <a:solidFill>
              <a:schemeClr val="accent6">
                <a:lumMod val="75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b="1" dirty="0" smtClean="0">
                <a:solidFill>
                  <a:schemeClr val="bg1"/>
                </a:solidFill>
              </a:endParaRPr>
            </a:p>
          </p:txBody>
        </p:sp>
        <p:sp>
          <p:nvSpPr>
            <p:cNvPr id="181" name="Rectangle 180"/>
            <p:cNvSpPr/>
            <p:nvPr/>
          </p:nvSpPr>
          <p:spPr>
            <a:xfrm>
              <a:off x="179512" y="2132856"/>
              <a:ext cx="216024" cy="216024"/>
            </a:xfrm>
            <a:prstGeom prst="rect">
              <a:avLst/>
            </a:prstGeom>
            <a:solidFill>
              <a:schemeClr val="bg1">
                <a:lumMod val="65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b="1" dirty="0" smtClean="0">
                <a:solidFill>
                  <a:schemeClr val="bg1"/>
                </a:solidFill>
              </a:endParaRPr>
            </a:p>
          </p:txBody>
        </p:sp>
        <p:sp>
          <p:nvSpPr>
            <p:cNvPr id="182" name="Rectangle 181"/>
            <p:cNvSpPr/>
            <p:nvPr/>
          </p:nvSpPr>
          <p:spPr>
            <a:xfrm>
              <a:off x="179512" y="2492896"/>
              <a:ext cx="216024" cy="216024"/>
            </a:xfrm>
            <a:prstGeom prst="rect">
              <a:avLst/>
            </a:prstGeom>
            <a:solidFill>
              <a:srgbClr val="0070C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b="1" dirty="0" smtClean="0">
                <a:solidFill>
                  <a:schemeClr val="bg1"/>
                </a:solidFill>
              </a:endParaRPr>
            </a:p>
          </p:txBody>
        </p:sp>
        <p:sp>
          <p:nvSpPr>
            <p:cNvPr id="183" name="TextBox 182"/>
            <p:cNvSpPr txBox="1"/>
            <p:nvPr/>
          </p:nvSpPr>
          <p:spPr>
            <a:xfrm>
              <a:off x="395536" y="1628800"/>
              <a:ext cx="1080120" cy="1446550"/>
            </a:xfrm>
            <a:prstGeom prst="rect">
              <a:avLst/>
            </a:prstGeom>
            <a:noFill/>
          </p:spPr>
          <p:txBody>
            <a:bodyPr wrap="square" rtlCol="0">
              <a:spAutoFit/>
            </a:bodyPr>
            <a:lstStyle/>
            <a:p>
              <a:pPr>
                <a:lnSpc>
                  <a:spcPct val="200000"/>
                </a:lnSpc>
              </a:pPr>
              <a:r>
                <a:rPr lang="en-GB" sz="1100" dirty="0" smtClean="0"/>
                <a:t>Ofgem</a:t>
              </a:r>
            </a:p>
            <a:p>
              <a:pPr>
                <a:lnSpc>
                  <a:spcPct val="200000"/>
                </a:lnSpc>
              </a:pPr>
              <a:r>
                <a:rPr lang="en-GB" sz="1100" dirty="0" smtClean="0"/>
                <a:t>Government</a:t>
              </a:r>
            </a:p>
            <a:p>
              <a:pPr>
                <a:lnSpc>
                  <a:spcPct val="200000"/>
                </a:lnSpc>
              </a:pPr>
              <a:r>
                <a:rPr lang="en-GB" sz="1100" dirty="0" smtClean="0"/>
                <a:t>National Grid</a:t>
              </a:r>
            </a:p>
            <a:p>
              <a:pPr>
                <a:lnSpc>
                  <a:spcPct val="200000"/>
                </a:lnSpc>
              </a:pPr>
              <a:r>
                <a:rPr lang="en-GB" sz="1100" dirty="0" smtClean="0"/>
                <a:t>Notification</a:t>
              </a:r>
              <a:endParaRPr lang="en-GB" sz="1100" dirty="0"/>
            </a:p>
          </p:txBody>
        </p:sp>
        <p:cxnSp>
          <p:nvCxnSpPr>
            <p:cNvPr id="116" name="Straight Arrow Connector 115"/>
            <p:cNvCxnSpPr/>
            <p:nvPr/>
          </p:nvCxnSpPr>
          <p:spPr>
            <a:xfrm>
              <a:off x="179512" y="2924944"/>
              <a:ext cx="216024" cy="0"/>
            </a:xfrm>
            <a:prstGeom prst="straightConnector1">
              <a:avLst/>
            </a:prstGeom>
            <a:ln>
              <a:prstDash val="dash"/>
              <a:tailEnd type="arrow"/>
            </a:ln>
          </p:spPr>
          <p:style>
            <a:lnRef idx="1">
              <a:schemeClr val="accent2"/>
            </a:lnRef>
            <a:fillRef idx="0">
              <a:schemeClr val="accent2"/>
            </a:fillRef>
            <a:effectRef idx="0">
              <a:schemeClr val="accent2"/>
            </a:effectRef>
            <a:fontRef idx="minor">
              <a:schemeClr val="tx1"/>
            </a:fontRef>
          </p:style>
        </p:cxnSp>
      </p:grpSp>
      <p:sp>
        <p:nvSpPr>
          <p:cNvPr id="45" name="Rectangle 44"/>
          <p:cNvSpPr/>
          <p:nvPr/>
        </p:nvSpPr>
        <p:spPr>
          <a:xfrm>
            <a:off x="3995936" y="6596390"/>
            <a:ext cx="5256584" cy="261610"/>
          </a:xfrm>
          <a:prstGeom prst="rect">
            <a:avLst/>
          </a:prstGeom>
        </p:spPr>
        <p:txBody>
          <a:bodyPr wrap="square">
            <a:spAutoFit/>
          </a:bodyPr>
          <a:lstStyle/>
          <a:p>
            <a:r>
              <a:rPr lang="en-GB" sz="1100" dirty="0" smtClean="0"/>
              <a:t>EMR Expert Group papers are not a statement of Government policy or policy intent.</a:t>
            </a:r>
            <a:endParaRPr lang="en-GB" sz="11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Title 20"/>
          <p:cNvSpPr>
            <a:spLocks noGrp="1"/>
          </p:cNvSpPr>
          <p:nvPr>
            <p:ph type="title"/>
          </p:nvPr>
        </p:nvSpPr>
        <p:spPr>
          <a:xfrm>
            <a:off x="35496" y="216024"/>
            <a:ext cx="7344816" cy="764704"/>
          </a:xfrm>
        </p:spPr>
        <p:txBody>
          <a:bodyPr>
            <a:noAutofit/>
          </a:bodyPr>
          <a:lstStyle/>
          <a:p>
            <a:pPr algn="l"/>
            <a:r>
              <a:rPr lang="en-GB" sz="2800" dirty="0" smtClean="0"/>
              <a:t>What recourse will industry have to raise an issue with EMR delivery?</a:t>
            </a:r>
            <a:endParaRPr lang="en-GB" sz="2800" dirty="0"/>
          </a:p>
        </p:txBody>
      </p:sp>
      <p:sp>
        <p:nvSpPr>
          <p:cNvPr id="45" name="Rectangle 44"/>
          <p:cNvSpPr/>
          <p:nvPr/>
        </p:nvSpPr>
        <p:spPr>
          <a:xfrm>
            <a:off x="2915816" y="1628800"/>
            <a:ext cx="5112568" cy="864096"/>
          </a:xfrm>
          <a:prstGeom prst="rect">
            <a:avLst/>
          </a:prstGeom>
          <a:solidFill>
            <a:schemeClr val="tx2">
              <a:lumMod val="20000"/>
              <a:lumOff val="80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solidFill>
                  <a:schemeClr val="tx1"/>
                </a:solidFill>
              </a:rPr>
              <a:t>Where obligations have been codified for </a:t>
            </a:r>
            <a:r>
              <a:rPr lang="en-GB" sz="1400" b="1" dirty="0" err="1" smtClean="0">
                <a:solidFill>
                  <a:schemeClr val="tx1"/>
                </a:solidFill>
              </a:rPr>
              <a:t>CfD</a:t>
            </a:r>
            <a:r>
              <a:rPr lang="en-GB" sz="1400" b="1" dirty="0" smtClean="0">
                <a:solidFill>
                  <a:schemeClr val="tx1"/>
                </a:solidFill>
              </a:rPr>
              <a:t> or CM, it is expected that the existing process for resolving appeals against code modification or implementation will be used.</a:t>
            </a:r>
          </a:p>
        </p:txBody>
      </p:sp>
      <p:sp>
        <p:nvSpPr>
          <p:cNvPr id="79" name="Rectangle 78"/>
          <p:cNvSpPr/>
          <p:nvPr/>
        </p:nvSpPr>
        <p:spPr>
          <a:xfrm>
            <a:off x="755576" y="2708920"/>
            <a:ext cx="1368152" cy="1080120"/>
          </a:xfrm>
          <a:prstGeom prst="rect">
            <a:avLst/>
          </a:prstGeom>
          <a:solidFill>
            <a:schemeClr val="accent5">
              <a:lumMod val="60000"/>
              <a:lumOff val="40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solidFill>
                  <a:schemeClr val="tx1"/>
                </a:solidFill>
              </a:rPr>
              <a:t>Industry identify delivery issue </a:t>
            </a:r>
          </a:p>
        </p:txBody>
      </p:sp>
      <p:sp>
        <p:nvSpPr>
          <p:cNvPr id="81" name="Rectangle 80"/>
          <p:cNvSpPr/>
          <p:nvPr/>
        </p:nvSpPr>
        <p:spPr>
          <a:xfrm>
            <a:off x="2915816" y="2888940"/>
            <a:ext cx="5112568" cy="720080"/>
          </a:xfrm>
          <a:prstGeom prst="rect">
            <a:avLst/>
          </a:prstGeom>
          <a:solidFill>
            <a:schemeClr val="tx2">
              <a:lumMod val="20000"/>
              <a:lumOff val="80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solidFill>
                  <a:schemeClr val="tx1"/>
                </a:solidFill>
              </a:rPr>
              <a:t>Appeal National Grid’s decision </a:t>
            </a:r>
          </a:p>
          <a:p>
            <a:pPr algn="ctr"/>
            <a:r>
              <a:rPr lang="en-GB" sz="1400" b="1" dirty="0" smtClean="0">
                <a:solidFill>
                  <a:schemeClr val="tx1"/>
                </a:solidFill>
              </a:rPr>
              <a:t>(e.g. how eligibility criteria has been applied)</a:t>
            </a:r>
          </a:p>
        </p:txBody>
      </p:sp>
      <p:sp>
        <p:nvSpPr>
          <p:cNvPr id="82" name="Rectangle 81"/>
          <p:cNvSpPr/>
          <p:nvPr/>
        </p:nvSpPr>
        <p:spPr>
          <a:xfrm>
            <a:off x="2915816" y="3933056"/>
            <a:ext cx="5112568" cy="720080"/>
          </a:xfrm>
          <a:prstGeom prst="rect">
            <a:avLst/>
          </a:prstGeom>
          <a:solidFill>
            <a:schemeClr val="tx2">
              <a:lumMod val="20000"/>
              <a:lumOff val="80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solidFill>
                  <a:schemeClr val="tx1"/>
                </a:solidFill>
              </a:rPr>
              <a:t>Make a complaint to Ofgem that National Grid have breached relevant requirements</a:t>
            </a:r>
          </a:p>
        </p:txBody>
      </p:sp>
      <p:cxnSp>
        <p:nvCxnSpPr>
          <p:cNvPr id="83" name="Elbow Connector 82"/>
          <p:cNvCxnSpPr>
            <a:stCxn id="79" idx="3"/>
            <a:endCxn id="45" idx="1"/>
          </p:cNvCxnSpPr>
          <p:nvPr/>
        </p:nvCxnSpPr>
        <p:spPr>
          <a:xfrm flipV="1">
            <a:off x="2123728" y="2060848"/>
            <a:ext cx="792088" cy="1188132"/>
          </a:xfrm>
          <a:prstGeom prst="bentConnector3">
            <a:avLst>
              <a:gd name="adj1" fmla="val 50000"/>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90" name="Elbow Connector 89"/>
          <p:cNvCxnSpPr>
            <a:stCxn id="79" idx="3"/>
            <a:endCxn id="82" idx="1"/>
          </p:cNvCxnSpPr>
          <p:nvPr/>
        </p:nvCxnSpPr>
        <p:spPr>
          <a:xfrm>
            <a:off x="2123728" y="3248980"/>
            <a:ext cx="792088" cy="1044116"/>
          </a:xfrm>
          <a:prstGeom prst="bentConnector3">
            <a:avLst>
              <a:gd name="adj1" fmla="val 50000"/>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2915816" y="6021288"/>
            <a:ext cx="5112568" cy="720080"/>
          </a:xfrm>
          <a:prstGeom prst="rect">
            <a:avLst/>
          </a:prstGeom>
          <a:solidFill>
            <a:schemeClr val="tx2">
              <a:lumMod val="20000"/>
              <a:lumOff val="80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solidFill>
                  <a:schemeClr val="tx1"/>
                </a:solidFill>
              </a:rPr>
              <a:t>Judicial Review</a:t>
            </a:r>
          </a:p>
        </p:txBody>
      </p:sp>
      <p:cxnSp>
        <p:nvCxnSpPr>
          <p:cNvPr id="11" name="Elbow Connector 10"/>
          <p:cNvCxnSpPr>
            <a:stCxn id="79" idx="3"/>
            <a:endCxn id="10" idx="1"/>
          </p:cNvCxnSpPr>
          <p:nvPr/>
        </p:nvCxnSpPr>
        <p:spPr>
          <a:xfrm>
            <a:off x="2123728" y="3248980"/>
            <a:ext cx="792088" cy="3132348"/>
          </a:xfrm>
          <a:prstGeom prst="bentConnector3">
            <a:avLst>
              <a:gd name="adj1" fmla="val 50000"/>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79" idx="3"/>
            <a:endCxn id="81" idx="1"/>
          </p:cNvCxnSpPr>
          <p:nvPr/>
        </p:nvCxnSpPr>
        <p:spPr>
          <a:xfrm>
            <a:off x="2123728" y="3248980"/>
            <a:ext cx="792088" cy="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2915816" y="5013176"/>
            <a:ext cx="5112568" cy="720080"/>
          </a:xfrm>
          <a:prstGeom prst="rect">
            <a:avLst/>
          </a:prstGeom>
          <a:solidFill>
            <a:schemeClr val="tx2">
              <a:lumMod val="20000"/>
              <a:lumOff val="80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solidFill>
                  <a:schemeClr val="tx1"/>
                </a:solidFill>
              </a:rPr>
              <a:t>For delivery issues relating to the </a:t>
            </a:r>
            <a:r>
              <a:rPr lang="en-GB" sz="1400" b="1" dirty="0" err="1" smtClean="0">
                <a:solidFill>
                  <a:schemeClr val="tx1"/>
                </a:solidFill>
              </a:rPr>
              <a:t>CfD</a:t>
            </a:r>
            <a:r>
              <a:rPr lang="en-GB" sz="1400" b="1" dirty="0" smtClean="0">
                <a:solidFill>
                  <a:schemeClr val="tx1"/>
                </a:solidFill>
              </a:rPr>
              <a:t> Counterparty there will be a dispute resolution process</a:t>
            </a:r>
          </a:p>
        </p:txBody>
      </p:sp>
      <p:cxnSp>
        <p:nvCxnSpPr>
          <p:cNvPr id="28" name="Elbow Connector 27"/>
          <p:cNvCxnSpPr>
            <a:stCxn id="79" idx="3"/>
            <a:endCxn id="26" idx="1"/>
          </p:cNvCxnSpPr>
          <p:nvPr/>
        </p:nvCxnSpPr>
        <p:spPr>
          <a:xfrm>
            <a:off x="2123728" y="3248980"/>
            <a:ext cx="792088" cy="2124236"/>
          </a:xfrm>
          <a:prstGeom prst="bentConnector3">
            <a:avLst>
              <a:gd name="adj1" fmla="val 50000"/>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0" y="6350169"/>
            <a:ext cx="2304256" cy="507831"/>
          </a:xfrm>
          <a:prstGeom prst="rect">
            <a:avLst/>
          </a:prstGeom>
        </p:spPr>
        <p:txBody>
          <a:bodyPr wrap="square">
            <a:spAutoFit/>
          </a:bodyPr>
          <a:lstStyle/>
          <a:p>
            <a:r>
              <a:rPr lang="en-GB" sz="900" dirty="0" smtClean="0"/>
              <a:t>EMR Expert Group papers are not a statement of Government policy or policy intent.</a:t>
            </a:r>
            <a:endParaRPr lang="en-GB" sz="9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20"/>
          <p:cNvSpPr>
            <a:spLocks noGrp="1"/>
          </p:cNvSpPr>
          <p:nvPr>
            <p:ph type="title"/>
          </p:nvPr>
        </p:nvSpPr>
        <p:spPr>
          <a:xfrm>
            <a:off x="35496" y="188640"/>
            <a:ext cx="7056784" cy="1143000"/>
          </a:xfrm>
        </p:spPr>
        <p:txBody>
          <a:bodyPr>
            <a:normAutofit/>
          </a:bodyPr>
          <a:lstStyle/>
          <a:p>
            <a:r>
              <a:rPr lang="en-GB" sz="2800" b="1" dirty="0" smtClean="0"/>
              <a:t>Reporting from National Grid to Government</a:t>
            </a:r>
            <a:endParaRPr lang="en-GB" sz="2800" dirty="0" smtClean="0"/>
          </a:p>
        </p:txBody>
      </p:sp>
      <p:sp>
        <p:nvSpPr>
          <p:cNvPr id="17" name="TextBox 16"/>
          <p:cNvSpPr txBox="1"/>
          <p:nvPr/>
        </p:nvSpPr>
        <p:spPr>
          <a:xfrm>
            <a:off x="539552" y="1628800"/>
            <a:ext cx="7704856" cy="4247317"/>
          </a:xfrm>
          <a:prstGeom prst="rect">
            <a:avLst/>
          </a:prstGeom>
          <a:noFill/>
        </p:spPr>
        <p:txBody>
          <a:bodyPr wrap="square" rtlCol="0">
            <a:spAutoFit/>
          </a:bodyPr>
          <a:lstStyle/>
          <a:p>
            <a:pPr lvl="0"/>
            <a:r>
              <a:rPr lang="en-GB" dirty="0" smtClean="0"/>
              <a:t>Government will need broadly two types of reporting from National Grid. Firstly reporting against the delivery tasks before they take place (“</a:t>
            </a:r>
            <a:r>
              <a:rPr lang="en-GB" u="sng" dirty="0" smtClean="0"/>
              <a:t>lead indicators</a:t>
            </a:r>
            <a:r>
              <a:rPr lang="en-GB" dirty="0" smtClean="0"/>
              <a:t>”) and after (“</a:t>
            </a:r>
            <a:r>
              <a:rPr lang="en-GB" u="sng" dirty="0" smtClean="0"/>
              <a:t>progress reports</a:t>
            </a:r>
            <a:r>
              <a:rPr lang="en-GB" dirty="0" smtClean="0"/>
              <a:t>”). So National Grid will be required to provide advance notification that delivery is on schedule, and confirmation when delivery milestones have been met. This is so that Government can have confirmation that delivery is on track. </a:t>
            </a:r>
          </a:p>
          <a:p>
            <a:r>
              <a:rPr lang="en-GB" dirty="0" smtClean="0"/>
              <a:t> </a:t>
            </a:r>
          </a:p>
          <a:p>
            <a:pPr lvl="0"/>
            <a:r>
              <a:rPr lang="en-GB" dirty="0" smtClean="0"/>
              <a:t>Secondly Government will need reporting of financial and analytical information </a:t>
            </a:r>
            <a:r>
              <a:rPr lang="en-GB" u="sng" dirty="0" smtClean="0"/>
              <a:t>(“policy reports”</a:t>
            </a:r>
            <a:r>
              <a:rPr lang="en-GB" dirty="0" smtClean="0"/>
              <a:t>) such as the outcome of capacity auctions, allocation of </a:t>
            </a:r>
            <a:r>
              <a:rPr lang="en-GB" dirty="0" err="1" smtClean="0"/>
              <a:t>CfDs</a:t>
            </a:r>
            <a:r>
              <a:rPr lang="en-GB" dirty="0" smtClean="0"/>
              <a:t> that will impact on future policy decisions by Secretary of State. </a:t>
            </a:r>
          </a:p>
          <a:p>
            <a:r>
              <a:rPr lang="en-GB" dirty="0" smtClean="0"/>
              <a:t> </a:t>
            </a:r>
          </a:p>
          <a:p>
            <a:r>
              <a:rPr lang="en-GB" dirty="0" smtClean="0"/>
              <a:t>The tables below give an indication of the reporting requirements Government could set for Grid. The aim is for the reporting to be proportionate so that it is not burdensome for National Grid or Government, but allows Minsters to retain policy oversight.</a:t>
            </a:r>
            <a:endParaRPr lang="en-GB" dirty="0"/>
          </a:p>
        </p:txBody>
      </p:sp>
      <p:sp>
        <p:nvSpPr>
          <p:cNvPr id="4" name="Rectangle 3"/>
          <p:cNvSpPr/>
          <p:nvPr/>
        </p:nvSpPr>
        <p:spPr>
          <a:xfrm>
            <a:off x="3995936" y="6596390"/>
            <a:ext cx="5148064" cy="261610"/>
          </a:xfrm>
          <a:prstGeom prst="rect">
            <a:avLst/>
          </a:prstGeom>
        </p:spPr>
        <p:txBody>
          <a:bodyPr wrap="square">
            <a:spAutoFit/>
          </a:bodyPr>
          <a:lstStyle/>
          <a:p>
            <a:r>
              <a:rPr lang="en-GB" sz="1100" dirty="0" smtClean="0"/>
              <a:t>EMR Expert Group papers are not a statement of Government policy or policy intent.</a:t>
            </a:r>
            <a:endParaRPr lang="en-GB" sz="11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445216" y="1619341"/>
            <a:ext cx="1143008" cy="552868"/>
          </a:xfrm>
          <a:prstGeom prst="rect">
            <a:avLst/>
          </a:prstGeom>
          <a:solidFill>
            <a:srgbClr val="0070C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smtClean="0">
                <a:solidFill>
                  <a:schemeClr val="bg1"/>
                </a:solidFill>
              </a:rPr>
              <a:t>Analysis and modelling</a:t>
            </a:r>
          </a:p>
        </p:txBody>
      </p:sp>
      <p:sp>
        <p:nvSpPr>
          <p:cNvPr id="5" name="Rectangle 4"/>
          <p:cNvSpPr/>
          <p:nvPr/>
        </p:nvSpPr>
        <p:spPr>
          <a:xfrm>
            <a:off x="6741360" y="1610023"/>
            <a:ext cx="1143008" cy="571504"/>
          </a:xfrm>
          <a:prstGeom prst="rect">
            <a:avLst/>
          </a:prstGeom>
          <a:solidFill>
            <a:srgbClr val="0070C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smtClean="0">
                <a:solidFill>
                  <a:schemeClr val="bg1"/>
                </a:solidFill>
              </a:rPr>
              <a:t>Compile draft report</a:t>
            </a:r>
          </a:p>
        </p:txBody>
      </p:sp>
      <p:sp>
        <p:nvSpPr>
          <p:cNvPr id="6" name="Rectangle 5"/>
          <p:cNvSpPr/>
          <p:nvPr/>
        </p:nvSpPr>
        <p:spPr>
          <a:xfrm>
            <a:off x="1556784" y="1451963"/>
            <a:ext cx="1143008" cy="887625"/>
          </a:xfrm>
          <a:prstGeom prst="rect">
            <a:avLst/>
          </a:prstGeom>
          <a:solidFill>
            <a:srgbClr val="0070C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smtClean="0">
                <a:solidFill>
                  <a:schemeClr val="bg1"/>
                </a:solidFill>
              </a:rPr>
              <a:t>Define and agree data requirement and analysis</a:t>
            </a:r>
          </a:p>
        </p:txBody>
      </p:sp>
      <p:sp>
        <p:nvSpPr>
          <p:cNvPr id="7" name="Rectangle 6"/>
          <p:cNvSpPr/>
          <p:nvPr/>
        </p:nvSpPr>
        <p:spPr>
          <a:xfrm>
            <a:off x="2852928" y="1717180"/>
            <a:ext cx="1143008" cy="357190"/>
          </a:xfrm>
          <a:prstGeom prst="rect">
            <a:avLst/>
          </a:prstGeom>
          <a:solidFill>
            <a:srgbClr val="0070C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smtClean="0">
                <a:solidFill>
                  <a:schemeClr val="bg1"/>
                </a:solidFill>
              </a:rPr>
              <a:t>Request data</a:t>
            </a:r>
          </a:p>
        </p:txBody>
      </p:sp>
      <p:cxnSp>
        <p:nvCxnSpPr>
          <p:cNvPr id="8" name="Straight Arrow Connector 7"/>
          <p:cNvCxnSpPr>
            <a:stCxn id="11" idx="3"/>
            <a:endCxn id="4" idx="1"/>
          </p:cNvCxnSpPr>
          <p:nvPr/>
        </p:nvCxnSpPr>
        <p:spPr>
          <a:xfrm>
            <a:off x="5292080" y="1895775"/>
            <a:ext cx="153136" cy="0"/>
          </a:xfrm>
          <a:prstGeom prst="straightConnector1">
            <a:avLst/>
          </a:prstGeom>
          <a:ln w="2222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a:stCxn id="6" idx="3"/>
            <a:endCxn id="7" idx="1"/>
          </p:cNvCxnSpPr>
          <p:nvPr/>
        </p:nvCxnSpPr>
        <p:spPr>
          <a:xfrm flipV="1">
            <a:off x="2699792" y="1895775"/>
            <a:ext cx="153136" cy="1"/>
          </a:xfrm>
          <a:prstGeom prst="straightConnector1">
            <a:avLst/>
          </a:prstGeom>
          <a:ln w="2222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a:stCxn id="7" idx="3"/>
            <a:endCxn id="11" idx="1"/>
          </p:cNvCxnSpPr>
          <p:nvPr/>
        </p:nvCxnSpPr>
        <p:spPr>
          <a:xfrm>
            <a:off x="3995936" y="1895775"/>
            <a:ext cx="153136" cy="0"/>
          </a:xfrm>
          <a:prstGeom prst="straightConnector1">
            <a:avLst/>
          </a:prstGeom>
          <a:ln w="22225">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4149072" y="1610023"/>
            <a:ext cx="1143008" cy="571504"/>
          </a:xfrm>
          <a:prstGeom prst="rect">
            <a:avLst/>
          </a:prstGeom>
          <a:solidFill>
            <a:srgbClr val="0070C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smtClean="0">
                <a:solidFill>
                  <a:schemeClr val="bg1"/>
                </a:solidFill>
              </a:rPr>
              <a:t>Collect store and validate data</a:t>
            </a:r>
          </a:p>
        </p:txBody>
      </p:sp>
      <p:sp>
        <p:nvSpPr>
          <p:cNvPr id="12" name="Rectangle 11"/>
          <p:cNvSpPr/>
          <p:nvPr/>
        </p:nvSpPr>
        <p:spPr>
          <a:xfrm>
            <a:off x="7965496" y="1610023"/>
            <a:ext cx="1143008" cy="571504"/>
          </a:xfrm>
          <a:prstGeom prst="rect">
            <a:avLst/>
          </a:prstGeom>
          <a:solidFill>
            <a:srgbClr val="0070C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smtClean="0">
                <a:solidFill>
                  <a:schemeClr val="bg1"/>
                </a:solidFill>
              </a:rPr>
              <a:t>Report to DECC</a:t>
            </a:r>
          </a:p>
        </p:txBody>
      </p:sp>
      <p:cxnSp>
        <p:nvCxnSpPr>
          <p:cNvPr id="13" name="Straight Arrow Connector 12"/>
          <p:cNvCxnSpPr>
            <a:stCxn id="5" idx="3"/>
            <a:endCxn id="12" idx="1"/>
          </p:cNvCxnSpPr>
          <p:nvPr/>
        </p:nvCxnSpPr>
        <p:spPr>
          <a:xfrm>
            <a:off x="7884368" y="1895775"/>
            <a:ext cx="81128" cy="0"/>
          </a:xfrm>
          <a:prstGeom prst="straightConnector1">
            <a:avLst/>
          </a:prstGeom>
          <a:ln w="2222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4" idx="3"/>
            <a:endCxn id="5" idx="1"/>
          </p:cNvCxnSpPr>
          <p:nvPr/>
        </p:nvCxnSpPr>
        <p:spPr>
          <a:xfrm>
            <a:off x="6588224" y="1895775"/>
            <a:ext cx="153136" cy="0"/>
          </a:xfrm>
          <a:prstGeom prst="straightConnector1">
            <a:avLst/>
          </a:prstGeom>
          <a:ln w="22225">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21" name="Title 20"/>
          <p:cNvSpPr>
            <a:spLocks noGrp="1"/>
          </p:cNvSpPr>
          <p:nvPr>
            <p:ph type="title"/>
          </p:nvPr>
        </p:nvSpPr>
        <p:spPr>
          <a:xfrm>
            <a:off x="35496" y="0"/>
            <a:ext cx="4320480" cy="764704"/>
          </a:xfrm>
        </p:spPr>
        <p:txBody>
          <a:bodyPr>
            <a:normAutofit/>
          </a:bodyPr>
          <a:lstStyle/>
          <a:p>
            <a:pPr algn="l"/>
            <a:r>
              <a:rPr lang="en-GB" sz="3200" dirty="0" smtClean="0"/>
              <a:t>Analysis and Modelling</a:t>
            </a:r>
            <a:endParaRPr lang="en-GB" sz="3200" dirty="0"/>
          </a:p>
        </p:txBody>
      </p:sp>
      <p:sp>
        <p:nvSpPr>
          <p:cNvPr id="29" name="TextBox 28"/>
          <p:cNvSpPr txBox="1"/>
          <p:nvPr/>
        </p:nvSpPr>
        <p:spPr>
          <a:xfrm>
            <a:off x="2843808" y="2411596"/>
            <a:ext cx="1224136" cy="1107996"/>
          </a:xfrm>
          <a:prstGeom prst="rect">
            <a:avLst/>
          </a:prstGeom>
          <a:solidFill>
            <a:schemeClr val="accent2">
              <a:lumMod val="20000"/>
              <a:lumOff val="80000"/>
            </a:schemeClr>
          </a:solidFill>
        </p:spPr>
        <p:txBody>
          <a:bodyPr wrap="square" rtlCol="0">
            <a:spAutoFit/>
          </a:bodyPr>
          <a:lstStyle/>
          <a:p>
            <a:pPr marL="85725" indent="-85725">
              <a:buFont typeface="Arial" pitchFamily="34" charset="0"/>
              <a:buChar char="•"/>
            </a:pPr>
            <a:r>
              <a:rPr lang="en-GB" sz="1100" dirty="0" smtClean="0"/>
              <a:t>Expected data collection deadline</a:t>
            </a:r>
          </a:p>
          <a:p>
            <a:pPr marL="85725" indent="-85725">
              <a:buFont typeface="Arial" pitchFamily="34" charset="0"/>
              <a:buChar char="•"/>
            </a:pPr>
            <a:r>
              <a:rPr lang="en-GB" sz="1100" dirty="0" smtClean="0"/>
              <a:t>Confirm on track to delivery final report to DECC</a:t>
            </a:r>
            <a:endParaRPr lang="en-GB" sz="1100" dirty="0"/>
          </a:p>
        </p:txBody>
      </p:sp>
      <p:sp>
        <p:nvSpPr>
          <p:cNvPr id="30" name="TextBox 29"/>
          <p:cNvSpPr txBox="1"/>
          <p:nvPr/>
        </p:nvSpPr>
        <p:spPr>
          <a:xfrm>
            <a:off x="323528" y="2411596"/>
            <a:ext cx="1152128" cy="1446550"/>
          </a:xfrm>
          <a:prstGeom prst="rect">
            <a:avLst/>
          </a:prstGeom>
          <a:solidFill>
            <a:schemeClr val="accent2">
              <a:lumMod val="20000"/>
              <a:lumOff val="80000"/>
            </a:schemeClr>
          </a:solidFill>
        </p:spPr>
        <p:txBody>
          <a:bodyPr wrap="square" rtlCol="0">
            <a:spAutoFit/>
          </a:bodyPr>
          <a:lstStyle/>
          <a:p>
            <a:r>
              <a:rPr lang="en-GB" sz="1100" dirty="0" smtClean="0"/>
              <a:t>X months prior to starting:</a:t>
            </a:r>
          </a:p>
          <a:p>
            <a:pPr marL="85725" indent="-85725">
              <a:buFont typeface="Arial" pitchFamily="34" charset="0"/>
              <a:buChar char="•"/>
            </a:pPr>
            <a:r>
              <a:rPr lang="en-GB" sz="1100" dirty="0" smtClean="0"/>
              <a:t>Any reason would not be able to deliver</a:t>
            </a:r>
          </a:p>
          <a:p>
            <a:pPr marL="85725" indent="-85725">
              <a:buFont typeface="Arial" pitchFamily="34" charset="0"/>
              <a:buChar char="•"/>
            </a:pPr>
            <a:r>
              <a:rPr lang="en-GB" sz="1100" dirty="0" smtClean="0"/>
              <a:t>Evidence of readiness for delivery</a:t>
            </a:r>
            <a:endParaRPr lang="en-GB" sz="1100" dirty="0"/>
          </a:p>
        </p:txBody>
      </p:sp>
      <p:sp>
        <p:nvSpPr>
          <p:cNvPr id="57" name="TextBox 56"/>
          <p:cNvSpPr txBox="1"/>
          <p:nvPr/>
        </p:nvSpPr>
        <p:spPr>
          <a:xfrm>
            <a:off x="7956376" y="4137173"/>
            <a:ext cx="1008112" cy="938719"/>
          </a:xfrm>
          <a:prstGeom prst="rect">
            <a:avLst/>
          </a:prstGeom>
          <a:solidFill>
            <a:schemeClr val="accent5">
              <a:lumMod val="20000"/>
              <a:lumOff val="80000"/>
            </a:schemeClr>
          </a:solidFill>
        </p:spPr>
        <p:txBody>
          <a:bodyPr wrap="square" rtlCol="0">
            <a:spAutoFit/>
          </a:bodyPr>
          <a:lstStyle/>
          <a:p>
            <a:pPr marL="85725" indent="-85725">
              <a:buFont typeface="Arial" pitchFamily="34" charset="0"/>
              <a:buChar char="•"/>
            </a:pPr>
            <a:r>
              <a:rPr lang="en-GB" sz="1100" dirty="0" smtClean="0"/>
              <a:t>Explanation of any deviation from initial plan</a:t>
            </a:r>
            <a:endParaRPr lang="en-GB" sz="1100" dirty="0"/>
          </a:p>
        </p:txBody>
      </p:sp>
      <p:cxnSp>
        <p:nvCxnSpPr>
          <p:cNvPr id="99" name="Straight Connector 98"/>
          <p:cNvCxnSpPr/>
          <p:nvPr/>
        </p:nvCxnSpPr>
        <p:spPr>
          <a:xfrm>
            <a:off x="323528" y="971436"/>
            <a:ext cx="0" cy="576064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a:off x="179512" y="2339588"/>
            <a:ext cx="8856984" cy="0"/>
          </a:xfrm>
          <a:prstGeom prst="line">
            <a:avLst/>
          </a:prstGeom>
        </p:spPr>
        <p:style>
          <a:lnRef idx="1">
            <a:schemeClr val="accent1"/>
          </a:lnRef>
          <a:fillRef idx="0">
            <a:schemeClr val="accent1"/>
          </a:fillRef>
          <a:effectRef idx="0">
            <a:schemeClr val="accent1"/>
          </a:effectRef>
          <a:fontRef idx="minor">
            <a:schemeClr val="tx1"/>
          </a:fontRef>
        </p:style>
      </p:cxnSp>
      <p:sp>
        <p:nvSpPr>
          <p:cNvPr id="105" name="TextBox 104"/>
          <p:cNvSpPr txBox="1"/>
          <p:nvPr/>
        </p:nvSpPr>
        <p:spPr>
          <a:xfrm>
            <a:off x="0" y="4090427"/>
            <a:ext cx="353943" cy="1129481"/>
          </a:xfrm>
          <a:prstGeom prst="rect">
            <a:avLst/>
          </a:prstGeom>
          <a:noFill/>
        </p:spPr>
        <p:txBody>
          <a:bodyPr vert="vert270" wrap="square" rtlCol="0">
            <a:spAutoFit/>
          </a:bodyPr>
          <a:lstStyle/>
          <a:p>
            <a:r>
              <a:rPr lang="en-GB" sz="1100" dirty="0" smtClean="0"/>
              <a:t>Progress reports</a:t>
            </a:r>
            <a:endParaRPr lang="en-GB" sz="1100" dirty="0"/>
          </a:p>
        </p:txBody>
      </p:sp>
      <p:sp>
        <p:nvSpPr>
          <p:cNvPr id="26" name="TextBox 25"/>
          <p:cNvSpPr txBox="1"/>
          <p:nvPr/>
        </p:nvSpPr>
        <p:spPr>
          <a:xfrm>
            <a:off x="4139952" y="4137173"/>
            <a:ext cx="1152128" cy="430887"/>
          </a:xfrm>
          <a:prstGeom prst="rect">
            <a:avLst/>
          </a:prstGeom>
          <a:solidFill>
            <a:schemeClr val="accent5">
              <a:lumMod val="20000"/>
              <a:lumOff val="80000"/>
            </a:schemeClr>
          </a:solidFill>
        </p:spPr>
        <p:txBody>
          <a:bodyPr wrap="square" rtlCol="0">
            <a:spAutoFit/>
          </a:bodyPr>
          <a:lstStyle/>
          <a:p>
            <a:pPr marL="85725" indent="-85725">
              <a:buFont typeface="Arial" pitchFamily="34" charset="0"/>
              <a:buChar char="•"/>
            </a:pPr>
            <a:r>
              <a:rPr lang="en-GB" sz="1100" dirty="0" smtClean="0"/>
              <a:t>Confirm when complete</a:t>
            </a:r>
          </a:p>
        </p:txBody>
      </p:sp>
      <p:sp>
        <p:nvSpPr>
          <p:cNvPr id="27" name="TextBox 26"/>
          <p:cNvSpPr txBox="1"/>
          <p:nvPr/>
        </p:nvSpPr>
        <p:spPr>
          <a:xfrm>
            <a:off x="5508104" y="4137173"/>
            <a:ext cx="1080120" cy="1107996"/>
          </a:xfrm>
          <a:prstGeom prst="rect">
            <a:avLst/>
          </a:prstGeom>
          <a:solidFill>
            <a:schemeClr val="accent5">
              <a:lumMod val="20000"/>
              <a:lumOff val="80000"/>
            </a:schemeClr>
          </a:solidFill>
        </p:spPr>
        <p:txBody>
          <a:bodyPr wrap="square" rtlCol="0">
            <a:spAutoFit/>
          </a:bodyPr>
          <a:lstStyle/>
          <a:p>
            <a:pPr marL="85725" indent="-85725">
              <a:buFont typeface="Arial" pitchFamily="34" charset="0"/>
              <a:buChar char="•"/>
            </a:pPr>
            <a:r>
              <a:rPr lang="en-GB" sz="1100" dirty="0" smtClean="0"/>
              <a:t>Confirm when interim milestones met and when complete</a:t>
            </a:r>
          </a:p>
        </p:txBody>
      </p:sp>
      <p:cxnSp>
        <p:nvCxnSpPr>
          <p:cNvPr id="31" name="Straight Connector 30"/>
          <p:cNvCxnSpPr/>
          <p:nvPr/>
        </p:nvCxnSpPr>
        <p:spPr>
          <a:xfrm>
            <a:off x="179512" y="5291916"/>
            <a:ext cx="8856984" cy="0"/>
          </a:xfrm>
          <a:prstGeom prst="line">
            <a:avLst/>
          </a:prstGeom>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5508104" y="5435932"/>
            <a:ext cx="1152128" cy="430887"/>
          </a:xfrm>
          <a:prstGeom prst="rect">
            <a:avLst/>
          </a:prstGeom>
          <a:solidFill>
            <a:schemeClr val="accent3">
              <a:lumMod val="20000"/>
              <a:lumOff val="80000"/>
            </a:schemeClr>
          </a:solidFill>
        </p:spPr>
        <p:txBody>
          <a:bodyPr wrap="square" rtlCol="0">
            <a:spAutoFit/>
          </a:bodyPr>
          <a:lstStyle/>
          <a:p>
            <a:pPr marL="85725" indent="-85725">
              <a:buFont typeface="Arial" pitchFamily="34" charset="0"/>
              <a:buChar char="•"/>
            </a:pPr>
            <a:r>
              <a:rPr lang="en-GB" sz="1100" dirty="0" smtClean="0"/>
              <a:t>Report on initial findings</a:t>
            </a:r>
            <a:endParaRPr lang="en-GB" sz="1100" dirty="0"/>
          </a:p>
        </p:txBody>
      </p:sp>
      <p:sp>
        <p:nvSpPr>
          <p:cNvPr id="33" name="TextBox 32"/>
          <p:cNvSpPr txBox="1"/>
          <p:nvPr/>
        </p:nvSpPr>
        <p:spPr>
          <a:xfrm>
            <a:off x="0" y="5219908"/>
            <a:ext cx="353943" cy="1440160"/>
          </a:xfrm>
          <a:prstGeom prst="rect">
            <a:avLst/>
          </a:prstGeom>
          <a:noFill/>
        </p:spPr>
        <p:txBody>
          <a:bodyPr vert="vert270" wrap="square" rtlCol="0">
            <a:spAutoFit/>
          </a:bodyPr>
          <a:lstStyle/>
          <a:p>
            <a:r>
              <a:rPr lang="en-GB" sz="1100" dirty="0" smtClean="0"/>
              <a:t>Policy info reports</a:t>
            </a:r>
            <a:endParaRPr lang="en-GB" sz="1100" dirty="0"/>
          </a:p>
        </p:txBody>
      </p:sp>
      <p:sp>
        <p:nvSpPr>
          <p:cNvPr id="34" name="TextBox 33"/>
          <p:cNvSpPr txBox="1"/>
          <p:nvPr/>
        </p:nvSpPr>
        <p:spPr>
          <a:xfrm>
            <a:off x="7956376" y="5435932"/>
            <a:ext cx="1044624" cy="261610"/>
          </a:xfrm>
          <a:prstGeom prst="rect">
            <a:avLst/>
          </a:prstGeom>
          <a:solidFill>
            <a:schemeClr val="accent3">
              <a:lumMod val="20000"/>
              <a:lumOff val="80000"/>
            </a:schemeClr>
          </a:solidFill>
        </p:spPr>
        <p:txBody>
          <a:bodyPr wrap="square" rtlCol="0">
            <a:spAutoFit/>
          </a:bodyPr>
          <a:lstStyle/>
          <a:p>
            <a:pPr marL="85725" indent="-85725">
              <a:buFont typeface="Arial" pitchFamily="34" charset="0"/>
              <a:buChar char="•"/>
            </a:pPr>
            <a:r>
              <a:rPr lang="en-GB" sz="1100" dirty="0" smtClean="0"/>
              <a:t>Final report</a:t>
            </a:r>
            <a:endParaRPr lang="en-GB" sz="1100" dirty="0"/>
          </a:p>
        </p:txBody>
      </p:sp>
      <p:sp>
        <p:nvSpPr>
          <p:cNvPr id="46" name="TextBox 45"/>
          <p:cNvSpPr txBox="1"/>
          <p:nvPr/>
        </p:nvSpPr>
        <p:spPr>
          <a:xfrm>
            <a:off x="1547664" y="2411596"/>
            <a:ext cx="1152128" cy="769441"/>
          </a:xfrm>
          <a:prstGeom prst="rect">
            <a:avLst/>
          </a:prstGeom>
          <a:solidFill>
            <a:schemeClr val="accent2">
              <a:lumMod val="20000"/>
              <a:lumOff val="80000"/>
            </a:schemeClr>
          </a:solidFill>
        </p:spPr>
        <p:txBody>
          <a:bodyPr wrap="square" rtlCol="0">
            <a:spAutoFit/>
          </a:bodyPr>
          <a:lstStyle/>
          <a:p>
            <a:pPr marL="85725" indent="-85725">
              <a:buFont typeface="Arial" pitchFamily="34" charset="0"/>
              <a:buChar char="•"/>
            </a:pPr>
            <a:r>
              <a:rPr lang="en-GB" sz="1100" dirty="0" smtClean="0"/>
              <a:t>Expected dates for future reporting </a:t>
            </a:r>
          </a:p>
          <a:p>
            <a:pPr marL="85725" indent="-85725">
              <a:buFont typeface="Arial" pitchFamily="34" charset="0"/>
              <a:buChar char="•"/>
            </a:pPr>
            <a:endParaRPr lang="en-GB" sz="1100" dirty="0"/>
          </a:p>
        </p:txBody>
      </p:sp>
      <p:sp>
        <p:nvSpPr>
          <p:cNvPr id="47" name="TextBox 46"/>
          <p:cNvSpPr txBox="1"/>
          <p:nvPr/>
        </p:nvSpPr>
        <p:spPr>
          <a:xfrm>
            <a:off x="1547664" y="5507940"/>
            <a:ext cx="1152128" cy="938719"/>
          </a:xfrm>
          <a:prstGeom prst="rect">
            <a:avLst/>
          </a:prstGeom>
          <a:solidFill>
            <a:schemeClr val="accent3">
              <a:lumMod val="20000"/>
              <a:lumOff val="80000"/>
            </a:schemeClr>
          </a:solidFill>
        </p:spPr>
        <p:txBody>
          <a:bodyPr wrap="square" rtlCol="0">
            <a:spAutoFit/>
          </a:bodyPr>
          <a:lstStyle/>
          <a:p>
            <a:pPr marL="85725" indent="-85725">
              <a:buFont typeface="Arial" pitchFamily="34" charset="0"/>
              <a:buChar char="•"/>
            </a:pPr>
            <a:r>
              <a:rPr lang="en-GB" sz="1100" dirty="0" smtClean="0"/>
              <a:t>Provide a copy to DECC of Grid’s data requirement and analysis</a:t>
            </a:r>
            <a:endParaRPr lang="en-GB" sz="1100" dirty="0"/>
          </a:p>
        </p:txBody>
      </p:sp>
      <p:sp>
        <p:nvSpPr>
          <p:cNvPr id="48" name="TextBox 47"/>
          <p:cNvSpPr txBox="1"/>
          <p:nvPr/>
        </p:nvSpPr>
        <p:spPr>
          <a:xfrm>
            <a:off x="4139952" y="5435932"/>
            <a:ext cx="1152128" cy="430887"/>
          </a:xfrm>
          <a:prstGeom prst="rect">
            <a:avLst/>
          </a:prstGeom>
          <a:solidFill>
            <a:schemeClr val="accent3">
              <a:lumMod val="20000"/>
              <a:lumOff val="80000"/>
            </a:schemeClr>
          </a:solidFill>
        </p:spPr>
        <p:txBody>
          <a:bodyPr wrap="square" rtlCol="0">
            <a:spAutoFit/>
          </a:bodyPr>
          <a:lstStyle/>
          <a:p>
            <a:pPr marL="85725" indent="-85725">
              <a:buFont typeface="Arial" pitchFamily="34" charset="0"/>
              <a:buChar char="•"/>
            </a:pPr>
            <a:r>
              <a:rPr lang="en-GB" sz="1100" dirty="0" smtClean="0"/>
              <a:t>Report on data collected</a:t>
            </a:r>
            <a:endParaRPr lang="en-GB" sz="1100" dirty="0"/>
          </a:p>
        </p:txBody>
      </p:sp>
      <p:cxnSp>
        <p:nvCxnSpPr>
          <p:cNvPr id="49" name="Straight Connector 48"/>
          <p:cNvCxnSpPr/>
          <p:nvPr/>
        </p:nvCxnSpPr>
        <p:spPr>
          <a:xfrm>
            <a:off x="179512" y="3995772"/>
            <a:ext cx="8856984" cy="0"/>
          </a:xfrm>
          <a:prstGeom prst="line">
            <a:avLst/>
          </a:prstGeom>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0" y="2483604"/>
            <a:ext cx="353943" cy="1368152"/>
          </a:xfrm>
          <a:prstGeom prst="rect">
            <a:avLst/>
          </a:prstGeom>
          <a:noFill/>
        </p:spPr>
        <p:txBody>
          <a:bodyPr vert="vert270" wrap="square" rtlCol="0">
            <a:spAutoFit/>
          </a:bodyPr>
          <a:lstStyle/>
          <a:p>
            <a:r>
              <a:rPr lang="en-GB" sz="1100" dirty="0" smtClean="0"/>
              <a:t>Lead indicator reports</a:t>
            </a:r>
            <a:endParaRPr lang="en-GB" sz="1100" dirty="0"/>
          </a:p>
        </p:txBody>
      </p:sp>
      <p:sp>
        <p:nvSpPr>
          <p:cNvPr id="51" name="TextBox 50"/>
          <p:cNvSpPr txBox="1"/>
          <p:nvPr/>
        </p:nvSpPr>
        <p:spPr>
          <a:xfrm>
            <a:off x="2843808" y="4005064"/>
            <a:ext cx="1224136" cy="1277273"/>
          </a:xfrm>
          <a:prstGeom prst="rect">
            <a:avLst/>
          </a:prstGeom>
          <a:solidFill>
            <a:schemeClr val="accent5">
              <a:lumMod val="20000"/>
              <a:lumOff val="80000"/>
            </a:schemeClr>
          </a:solidFill>
        </p:spPr>
        <p:txBody>
          <a:bodyPr wrap="square" rtlCol="0">
            <a:spAutoFit/>
          </a:bodyPr>
          <a:lstStyle/>
          <a:p>
            <a:pPr marL="85725" indent="-85725">
              <a:buFont typeface="Arial" pitchFamily="34" charset="0"/>
              <a:buChar char="•"/>
            </a:pPr>
            <a:r>
              <a:rPr lang="en-GB" sz="1100" dirty="0" smtClean="0"/>
              <a:t>List of stakeholders data has been requested from</a:t>
            </a:r>
          </a:p>
          <a:p>
            <a:pPr marL="85725" indent="-85725">
              <a:buFont typeface="Arial" pitchFamily="34" charset="0"/>
              <a:buChar char="•"/>
            </a:pPr>
            <a:r>
              <a:rPr lang="en-GB" sz="1100" dirty="0" smtClean="0"/>
              <a:t>Confirm when data collection complete</a:t>
            </a:r>
          </a:p>
        </p:txBody>
      </p:sp>
      <p:sp>
        <p:nvSpPr>
          <p:cNvPr id="53" name="TextBox 52"/>
          <p:cNvSpPr txBox="1"/>
          <p:nvPr/>
        </p:nvSpPr>
        <p:spPr>
          <a:xfrm>
            <a:off x="0" y="899428"/>
            <a:ext cx="353943" cy="1368152"/>
          </a:xfrm>
          <a:prstGeom prst="rect">
            <a:avLst/>
          </a:prstGeom>
          <a:noFill/>
        </p:spPr>
        <p:txBody>
          <a:bodyPr vert="vert270" wrap="square" rtlCol="0">
            <a:spAutoFit/>
          </a:bodyPr>
          <a:lstStyle/>
          <a:p>
            <a:r>
              <a:rPr lang="en-GB" sz="1100" dirty="0" smtClean="0"/>
              <a:t>SO delivery tasks</a:t>
            </a:r>
          </a:p>
        </p:txBody>
      </p:sp>
      <p:grpSp>
        <p:nvGrpSpPr>
          <p:cNvPr id="68" name="Group 67"/>
          <p:cNvGrpSpPr/>
          <p:nvPr/>
        </p:nvGrpSpPr>
        <p:grpSpPr>
          <a:xfrm>
            <a:off x="1475656" y="1979548"/>
            <a:ext cx="6480720" cy="4752528"/>
            <a:chOff x="1475656" y="836712"/>
            <a:chExt cx="6480720" cy="5760640"/>
          </a:xfrm>
        </p:grpSpPr>
        <p:cxnSp>
          <p:nvCxnSpPr>
            <p:cNvPr id="55" name="Straight Connector 54"/>
            <p:cNvCxnSpPr/>
            <p:nvPr/>
          </p:nvCxnSpPr>
          <p:spPr>
            <a:xfrm>
              <a:off x="1475656" y="836712"/>
              <a:ext cx="0" cy="576064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2771800" y="836712"/>
              <a:ext cx="0" cy="576064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4067944" y="836712"/>
              <a:ext cx="0" cy="576064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5364088" y="836712"/>
              <a:ext cx="0" cy="576064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6660232" y="836712"/>
              <a:ext cx="0" cy="576064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7956376" y="836712"/>
              <a:ext cx="0" cy="576064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69" name="TextBox 68"/>
          <p:cNvSpPr txBox="1"/>
          <p:nvPr/>
        </p:nvSpPr>
        <p:spPr>
          <a:xfrm>
            <a:off x="4103440" y="6596390"/>
            <a:ext cx="5040560" cy="261610"/>
          </a:xfrm>
          <a:prstGeom prst="rect">
            <a:avLst/>
          </a:prstGeom>
          <a:noFill/>
        </p:spPr>
        <p:txBody>
          <a:bodyPr wrap="square" rtlCol="0">
            <a:spAutoFit/>
          </a:bodyPr>
          <a:lstStyle/>
          <a:p>
            <a:r>
              <a:rPr lang="en-GB" sz="1100" dirty="0" smtClean="0"/>
              <a:t>EMR Expert Group papers are not a statement of Government policy or policy intent.</a:t>
            </a:r>
            <a:endParaRPr lang="en-GB" sz="11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a:xfrm>
            <a:off x="35496" y="0"/>
            <a:ext cx="4320480" cy="764704"/>
          </a:xfrm>
        </p:spPr>
        <p:txBody>
          <a:bodyPr>
            <a:normAutofit/>
          </a:bodyPr>
          <a:lstStyle/>
          <a:p>
            <a:pPr algn="l"/>
            <a:r>
              <a:rPr lang="en-GB" sz="3200" dirty="0" err="1" smtClean="0"/>
              <a:t>CfD</a:t>
            </a:r>
            <a:r>
              <a:rPr lang="en-GB" sz="3200" dirty="0" smtClean="0"/>
              <a:t> Allocation</a:t>
            </a:r>
            <a:endParaRPr lang="en-GB" sz="3200" dirty="0"/>
          </a:p>
        </p:txBody>
      </p:sp>
      <p:sp>
        <p:nvSpPr>
          <p:cNvPr id="30" name="TextBox 29"/>
          <p:cNvSpPr txBox="1"/>
          <p:nvPr/>
        </p:nvSpPr>
        <p:spPr>
          <a:xfrm>
            <a:off x="323528" y="2411596"/>
            <a:ext cx="1152128" cy="1446550"/>
          </a:xfrm>
          <a:prstGeom prst="rect">
            <a:avLst/>
          </a:prstGeom>
          <a:solidFill>
            <a:schemeClr val="accent2">
              <a:lumMod val="20000"/>
              <a:lumOff val="80000"/>
            </a:schemeClr>
          </a:solidFill>
        </p:spPr>
        <p:txBody>
          <a:bodyPr wrap="square" rtlCol="0">
            <a:spAutoFit/>
          </a:bodyPr>
          <a:lstStyle/>
          <a:p>
            <a:r>
              <a:rPr lang="en-GB" sz="1100" dirty="0" smtClean="0"/>
              <a:t>X months prior to starting:</a:t>
            </a:r>
          </a:p>
          <a:p>
            <a:pPr marL="85725" indent="-85725">
              <a:buFont typeface="Arial" pitchFamily="34" charset="0"/>
              <a:buChar char="•"/>
            </a:pPr>
            <a:r>
              <a:rPr lang="en-GB" sz="1100" dirty="0" smtClean="0"/>
              <a:t>Any reason would not be able to deliver</a:t>
            </a:r>
          </a:p>
          <a:p>
            <a:pPr marL="85725" indent="-85725">
              <a:buFont typeface="Arial" pitchFamily="34" charset="0"/>
              <a:buChar char="•"/>
            </a:pPr>
            <a:r>
              <a:rPr lang="en-GB" sz="1100" dirty="0" smtClean="0"/>
              <a:t>Evidence of readiness for delivery</a:t>
            </a:r>
            <a:endParaRPr lang="en-GB" sz="1100" dirty="0"/>
          </a:p>
        </p:txBody>
      </p:sp>
      <p:cxnSp>
        <p:nvCxnSpPr>
          <p:cNvPr id="99" name="Straight Connector 98"/>
          <p:cNvCxnSpPr>
            <a:stCxn id="53" idx="3"/>
          </p:cNvCxnSpPr>
          <p:nvPr/>
        </p:nvCxnSpPr>
        <p:spPr>
          <a:xfrm flipH="1">
            <a:off x="323528" y="1664804"/>
            <a:ext cx="30415" cy="5148572"/>
          </a:xfrm>
          <a:prstGeom prst="line">
            <a:avLst/>
          </a:prstGeom>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a:off x="179512" y="2339588"/>
            <a:ext cx="8856984" cy="0"/>
          </a:xfrm>
          <a:prstGeom prst="line">
            <a:avLst/>
          </a:prstGeom>
        </p:spPr>
        <p:style>
          <a:lnRef idx="1">
            <a:schemeClr val="accent1"/>
          </a:lnRef>
          <a:fillRef idx="0">
            <a:schemeClr val="accent1"/>
          </a:fillRef>
          <a:effectRef idx="0">
            <a:schemeClr val="accent1"/>
          </a:effectRef>
          <a:fontRef idx="minor">
            <a:schemeClr val="tx1"/>
          </a:fontRef>
        </p:style>
      </p:cxnSp>
      <p:sp>
        <p:nvSpPr>
          <p:cNvPr id="105" name="TextBox 104"/>
          <p:cNvSpPr txBox="1"/>
          <p:nvPr/>
        </p:nvSpPr>
        <p:spPr>
          <a:xfrm>
            <a:off x="0" y="4090427"/>
            <a:ext cx="353943" cy="1129481"/>
          </a:xfrm>
          <a:prstGeom prst="rect">
            <a:avLst/>
          </a:prstGeom>
          <a:noFill/>
        </p:spPr>
        <p:txBody>
          <a:bodyPr vert="vert270" wrap="square" rtlCol="0">
            <a:spAutoFit/>
          </a:bodyPr>
          <a:lstStyle/>
          <a:p>
            <a:r>
              <a:rPr lang="en-GB" sz="1100" dirty="0" smtClean="0"/>
              <a:t>Progress reports</a:t>
            </a:r>
            <a:endParaRPr lang="en-GB" sz="1100" dirty="0"/>
          </a:p>
        </p:txBody>
      </p:sp>
      <p:sp>
        <p:nvSpPr>
          <p:cNvPr id="26" name="TextBox 25"/>
          <p:cNvSpPr txBox="1"/>
          <p:nvPr/>
        </p:nvSpPr>
        <p:spPr>
          <a:xfrm>
            <a:off x="4716016" y="4067780"/>
            <a:ext cx="1152128" cy="938719"/>
          </a:xfrm>
          <a:prstGeom prst="rect">
            <a:avLst/>
          </a:prstGeom>
          <a:solidFill>
            <a:schemeClr val="accent5">
              <a:lumMod val="20000"/>
              <a:lumOff val="80000"/>
            </a:schemeClr>
          </a:solidFill>
        </p:spPr>
        <p:txBody>
          <a:bodyPr wrap="square" rtlCol="0">
            <a:spAutoFit/>
          </a:bodyPr>
          <a:lstStyle/>
          <a:p>
            <a:pPr marL="85725" indent="-85725">
              <a:buFont typeface="Arial" pitchFamily="34" charset="0"/>
              <a:buChar char="•"/>
            </a:pPr>
            <a:r>
              <a:rPr lang="en-GB" sz="1100" dirty="0" smtClean="0"/>
              <a:t>Confirm how many bids, how many  deemed eligible.</a:t>
            </a:r>
          </a:p>
        </p:txBody>
      </p:sp>
      <p:cxnSp>
        <p:nvCxnSpPr>
          <p:cNvPr id="31" name="Straight Connector 30"/>
          <p:cNvCxnSpPr/>
          <p:nvPr/>
        </p:nvCxnSpPr>
        <p:spPr>
          <a:xfrm>
            <a:off x="179512" y="5291916"/>
            <a:ext cx="8856984" cy="0"/>
          </a:xfrm>
          <a:prstGeom prst="line">
            <a:avLst/>
          </a:prstGeom>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0" y="5219908"/>
            <a:ext cx="353943" cy="1440160"/>
          </a:xfrm>
          <a:prstGeom prst="rect">
            <a:avLst/>
          </a:prstGeom>
          <a:noFill/>
        </p:spPr>
        <p:txBody>
          <a:bodyPr vert="vert270" wrap="square" rtlCol="0">
            <a:spAutoFit/>
          </a:bodyPr>
          <a:lstStyle/>
          <a:p>
            <a:r>
              <a:rPr lang="en-GB" sz="1100" dirty="0" smtClean="0"/>
              <a:t>Policy info reports</a:t>
            </a:r>
            <a:endParaRPr lang="en-GB" sz="1100" dirty="0"/>
          </a:p>
        </p:txBody>
      </p:sp>
      <p:cxnSp>
        <p:nvCxnSpPr>
          <p:cNvPr id="49" name="Straight Connector 48"/>
          <p:cNvCxnSpPr/>
          <p:nvPr/>
        </p:nvCxnSpPr>
        <p:spPr>
          <a:xfrm>
            <a:off x="179512" y="3995772"/>
            <a:ext cx="8856984" cy="0"/>
          </a:xfrm>
          <a:prstGeom prst="line">
            <a:avLst/>
          </a:prstGeom>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0" y="2483604"/>
            <a:ext cx="353943" cy="1368152"/>
          </a:xfrm>
          <a:prstGeom prst="rect">
            <a:avLst/>
          </a:prstGeom>
          <a:noFill/>
        </p:spPr>
        <p:txBody>
          <a:bodyPr vert="vert270" wrap="square" rtlCol="0">
            <a:spAutoFit/>
          </a:bodyPr>
          <a:lstStyle/>
          <a:p>
            <a:r>
              <a:rPr lang="en-GB" sz="1100" dirty="0" smtClean="0"/>
              <a:t>Lead indicator reports</a:t>
            </a:r>
            <a:endParaRPr lang="en-GB" sz="1100" dirty="0"/>
          </a:p>
        </p:txBody>
      </p:sp>
      <p:sp>
        <p:nvSpPr>
          <p:cNvPr id="51" name="TextBox 50"/>
          <p:cNvSpPr txBox="1"/>
          <p:nvPr/>
        </p:nvSpPr>
        <p:spPr>
          <a:xfrm>
            <a:off x="1691680" y="4067780"/>
            <a:ext cx="1296144" cy="1785104"/>
          </a:xfrm>
          <a:prstGeom prst="rect">
            <a:avLst/>
          </a:prstGeom>
          <a:solidFill>
            <a:schemeClr val="accent5">
              <a:lumMod val="20000"/>
              <a:lumOff val="80000"/>
            </a:schemeClr>
          </a:solidFill>
        </p:spPr>
        <p:txBody>
          <a:bodyPr wrap="square" rtlCol="0">
            <a:spAutoFit/>
          </a:bodyPr>
          <a:lstStyle/>
          <a:p>
            <a:pPr marL="85725" indent="-85725">
              <a:buFont typeface="Arial" pitchFamily="34" charset="0"/>
              <a:buChar char="•"/>
            </a:pPr>
            <a:r>
              <a:rPr lang="en-GB" sz="1100" dirty="0" smtClean="0"/>
              <a:t>During allocation, notify Government every week or every 10% of total budget of: number of bids, how many allocated, total amount allocated</a:t>
            </a:r>
          </a:p>
        </p:txBody>
      </p:sp>
      <p:sp>
        <p:nvSpPr>
          <p:cNvPr id="53" name="TextBox 52"/>
          <p:cNvSpPr txBox="1"/>
          <p:nvPr/>
        </p:nvSpPr>
        <p:spPr>
          <a:xfrm>
            <a:off x="0" y="980728"/>
            <a:ext cx="353943" cy="1368152"/>
          </a:xfrm>
          <a:prstGeom prst="rect">
            <a:avLst/>
          </a:prstGeom>
          <a:noFill/>
        </p:spPr>
        <p:txBody>
          <a:bodyPr vert="vert270" wrap="square" rtlCol="0">
            <a:spAutoFit/>
          </a:bodyPr>
          <a:lstStyle/>
          <a:p>
            <a:r>
              <a:rPr lang="en-GB" sz="1100" dirty="0" smtClean="0"/>
              <a:t>SO delivery tasks</a:t>
            </a:r>
          </a:p>
        </p:txBody>
      </p:sp>
      <p:cxnSp>
        <p:nvCxnSpPr>
          <p:cNvPr id="55" name="Straight Connector 54"/>
          <p:cNvCxnSpPr/>
          <p:nvPr/>
        </p:nvCxnSpPr>
        <p:spPr>
          <a:xfrm>
            <a:off x="1547664" y="1979548"/>
            <a:ext cx="0" cy="47525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3059832" y="1907540"/>
            <a:ext cx="0" cy="47525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4716016" y="1907540"/>
            <a:ext cx="0" cy="47525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5940152" y="1907540"/>
            <a:ext cx="0" cy="47525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7452320" y="2051556"/>
            <a:ext cx="0" cy="47525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a:off x="2987824" y="1799528"/>
            <a:ext cx="216024" cy="0"/>
          </a:xfrm>
          <a:prstGeom prst="straightConnector1">
            <a:avLst/>
          </a:prstGeom>
          <a:ln w="22225">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41" name="Rectangle 40"/>
          <p:cNvSpPr/>
          <p:nvPr/>
        </p:nvSpPr>
        <p:spPr>
          <a:xfrm>
            <a:off x="4860032" y="1511496"/>
            <a:ext cx="936104" cy="576064"/>
          </a:xfrm>
          <a:prstGeom prst="rect">
            <a:avLst/>
          </a:prstGeom>
          <a:solidFill>
            <a:srgbClr val="0070C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solidFill>
                  <a:schemeClr val="bg1"/>
                </a:solidFill>
              </a:rPr>
              <a:t>Eligible Y/N?</a:t>
            </a:r>
          </a:p>
        </p:txBody>
      </p:sp>
      <p:sp>
        <p:nvSpPr>
          <p:cNvPr id="42" name="Rectangle 41"/>
          <p:cNvSpPr/>
          <p:nvPr/>
        </p:nvSpPr>
        <p:spPr>
          <a:xfrm>
            <a:off x="6084168" y="1620933"/>
            <a:ext cx="1143008" cy="357190"/>
          </a:xfrm>
          <a:prstGeom prst="rect">
            <a:avLst/>
          </a:prstGeom>
          <a:solidFill>
            <a:srgbClr val="0070C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solidFill>
                  <a:schemeClr val="bg1"/>
                </a:solidFill>
              </a:rPr>
              <a:t>Confirm Allocation</a:t>
            </a:r>
          </a:p>
        </p:txBody>
      </p:sp>
      <p:sp>
        <p:nvSpPr>
          <p:cNvPr id="43" name="Rectangle 42"/>
          <p:cNvSpPr/>
          <p:nvPr/>
        </p:nvSpPr>
        <p:spPr>
          <a:xfrm>
            <a:off x="7524328" y="1475492"/>
            <a:ext cx="1330645" cy="648072"/>
          </a:xfrm>
          <a:prstGeom prst="rect">
            <a:avLst/>
          </a:prstGeom>
          <a:solidFill>
            <a:srgbClr val="0070C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i="1" dirty="0" smtClean="0">
                <a:solidFill>
                  <a:schemeClr val="bg1"/>
                </a:solidFill>
              </a:rPr>
              <a:t>Allocation method change triggered?</a:t>
            </a:r>
          </a:p>
        </p:txBody>
      </p:sp>
      <p:sp>
        <p:nvSpPr>
          <p:cNvPr id="44" name="Rectangle 43"/>
          <p:cNvSpPr/>
          <p:nvPr/>
        </p:nvSpPr>
        <p:spPr>
          <a:xfrm>
            <a:off x="1619672" y="1549495"/>
            <a:ext cx="1368152" cy="500066"/>
          </a:xfrm>
          <a:prstGeom prst="rect">
            <a:avLst/>
          </a:prstGeom>
          <a:solidFill>
            <a:srgbClr val="0070C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solidFill>
                  <a:schemeClr val="bg1"/>
                </a:solidFill>
              </a:rPr>
              <a:t>Open Allocation window/Auction</a:t>
            </a:r>
            <a:endParaRPr lang="en-GB" sz="1200" b="1" dirty="0">
              <a:solidFill>
                <a:schemeClr val="bg1"/>
              </a:solidFill>
            </a:endParaRPr>
          </a:p>
        </p:txBody>
      </p:sp>
      <p:sp>
        <p:nvSpPr>
          <p:cNvPr id="45" name="Rectangle 44"/>
          <p:cNvSpPr/>
          <p:nvPr/>
        </p:nvSpPr>
        <p:spPr>
          <a:xfrm>
            <a:off x="3203848" y="1549495"/>
            <a:ext cx="1368152" cy="500066"/>
          </a:xfrm>
          <a:prstGeom prst="rect">
            <a:avLst/>
          </a:prstGeom>
          <a:solidFill>
            <a:srgbClr val="0070C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solidFill>
                  <a:schemeClr val="bg1"/>
                </a:solidFill>
              </a:rPr>
              <a:t>Close allocation window/</a:t>
            </a:r>
            <a:r>
              <a:rPr lang="en-GB" sz="1200" b="1" dirty="0">
                <a:solidFill>
                  <a:schemeClr val="bg1"/>
                </a:solidFill>
              </a:rPr>
              <a:t>a</a:t>
            </a:r>
            <a:r>
              <a:rPr lang="en-GB" sz="1200" b="1" dirty="0" smtClean="0">
                <a:solidFill>
                  <a:schemeClr val="bg1"/>
                </a:solidFill>
              </a:rPr>
              <a:t>uction</a:t>
            </a:r>
            <a:endParaRPr lang="en-GB" sz="1200" b="1" dirty="0">
              <a:solidFill>
                <a:schemeClr val="bg1"/>
              </a:solidFill>
            </a:endParaRPr>
          </a:p>
        </p:txBody>
      </p:sp>
      <p:cxnSp>
        <p:nvCxnSpPr>
          <p:cNvPr id="52" name="Straight Arrow Connector 51"/>
          <p:cNvCxnSpPr/>
          <p:nvPr/>
        </p:nvCxnSpPr>
        <p:spPr>
          <a:xfrm>
            <a:off x="4572000" y="1799528"/>
            <a:ext cx="288032" cy="0"/>
          </a:xfrm>
          <a:prstGeom prst="straightConnector1">
            <a:avLst/>
          </a:prstGeom>
          <a:ln w="2222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a:off x="5796136" y="1799528"/>
            <a:ext cx="288032" cy="0"/>
          </a:xfrm>
          <a:prstGeom prst="straightConnector1">
            <a:avLst/>
          </a:prstGeom>
          <a:ln w="2222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p:nvPr/>
        </p:nvCxnSpPr>
        <p:spPr>
          <a:xfrm>
            <a:off x="7227176" y="1799528"/>
            <a:ext cx="297152" cy="0"/>
          </a:xfrm>
          <a:prstGeom prst="straightConnector1">
            <a:avLst/>
          </a:prstGeom>
          <a:ln w="22225">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3275856" y="2459504"/>
            <a:ext cx="1152128" cy="769441"/>
          </a:xfrm>
          <a:prstGeom prst="rect">
            <a:avLst/>
          </a:prstGeom>
          <a:solidFill>
            <a:schemeClr val="accent2">
              <a:lumMod val="20000"/>
              <a:lumOff val="80000"/>
            </a:schemeClr>
          </a:solidFill>
        </p:spPr>
        <p:txBody>
          <a:bodyPr wrap="square" rtlCol="0">
            <a:spAutoFit/>
          </a:bodyPr>
          <a:lstStyle/>
          <a:p>
            <a:r>
              <a:rPr lang="en-GB" sz="1100" dirty="0" smtClean="0"/>
              <a:t>Report when the next allocation window will open</a:t>
            </a:r>
            <a:endParaRPr lang="en-GB" sz="1100" dirty="0"/>
          </a:p>
        </p:txBody>
      </p:sp>
      <p:sp>
        <p:nvSpPr>
          <p:cNvPr id="64" name="TextBox 63"/>
          <p:cNvSpPr txBox="1"/>
          <p:nvPr/>
        </p:nvSpPr>
        <p:spPr>
          <a:xfrm>
            <a:off x="6084168" y="4067780"/>
            <a:ext cx="1152128" cy="938719"/>
          </a:xfrm>
          <a:prstGeom prst="rect">
            <a:avLst/>
          </a:prstGeom>
          <a:solidFill>
            <a:schemeClr val="accent5">
              <a:lumMod val="20000"/>
              <a:lumOff val="80000"/>
            </a:schemeClr>
          </a:solidFill>
        </p:spPr>
        <p:txBody>
          <a:bodyPr wrap="square" rtlCol="0">
            <a:spAutoFit/>
          </a:bodyPr>
          <a:lstStyle/>
          <a:p>
            <a:pPr marL="85725" indent="-85725">
              <a:buFont typeface="Arial" pitchFamily="34" charset="0"/>
              <a:buChar char="•"/>
            </a:pPr>
            <a:r>
              <a:rPr lang="en-GB" sz="1100" dirty="0" smtClean="0"/>
              <a:t>Confirm how many appealed, how many </a:t>
            </a:r>
            <a:r>
              <a:rPr lang="en-GB" sz="1100" dirty="0" err="1" smtClean="0"/>
              <a:t>CfDs</a:t>
            </a:r>
            <a:r>
              <a:rPr lang="en-GB" sz="1100" dirty="0" smtClean="0"/>
              <a:t> allocated.</a:t>
            </a:r>
          </a:p>
        </p:txBody>
      </p:sp>
      <p:sp>
        <p:nvSpPr>
          <p:cNvPr id="65" name="TextBox 64"/>
          <p:cNvSpPr txBox="1"/>
          <p:nvPr/>
        </p:nvSpPr>
        <p:spPr>
          <a:xfrm>
            <a:off x="7596336" y="4067780"/>
            <a:ext cx="1152128" cy="1107996"/>
          </a:xfrm>
          <a:prstGeom prst="rect">
            <a:avLst/>
          </a:prstGeom>
          <a:solidFill>
            <a:schemeClr val="accent5">
              <a:lumMod val="20000"/>
              <a:lumOff val="80000"/>
            </a:schemeClr>
          </a:solidFill>
        </p:spPr>
        <p:txBody>
          <a:bodyPr wrap="square" rtlCol="0">
            <a:spAutoFit/>
          </a:bodyPr>
          <a:lstStyle/>
          <a:p>
            <a:pPr marL="85725" indent="-85725">
              <a:buFont typeface="Arial" pitchFamily="34" charset="0"/>
              <a:buChar char="•"/>
            </a:pPr>
            <a:r>
              <a:rPr lang="en-GB" sz="1100" dirty="0" smtClean="0"/>
              <a:t>Notify Government if move to allocation windows triggered</a:t>
            </a:r>
          </a:p>
        </p:txBody>
      </p:sp>
      <p:sp>
        <p:nvSpPr>
          <p:cNvPr id="32" name="Rectangle 31"/>
          <p:cNvSpPr/>
          <p:nvPr/>
        </p:nvSpPr>
        <p:spPr>
          <a:xfrm>
            <a:off x="3995936" y="6596390"/>
            <a:ext cx="5148064" cy="261610"/>
          </a:xfrm>
          <a:prstGeom prst="rect">
            <a:avLst/>
          </a:prstGeom>
        </p:spPr>
        <p:txBody>
          <a:bodyPr wrap="square">
            <a:spAutoFit/>
          </a:bodyPr>
          <a:lstStyle/>
          <a:p>
            <a:r>
              <a:rPr lang="en-GB" sz="1100" dirty="0" smtClean="0"/>
              <a:t>EMR Expert Group papers are not a statement of Government policy or policy intent.</a:t>
            </a:r>
            <a:endParaRPr lang="en-GB" sz="11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47664" y="1523620"/>
            <a:ext cx="1143008" cy="571504"/>
          </a:xfrm>
          <a:prstGeom prst="rect">
            <a:avLst/>
          </a:prstGeom>
          <a:solidFill>
            <a:srgbClr val="0070C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smtClean="0">
                <a:solidFill>
                  <a:schemeClr val="bg1"/>
                </a:solidFill>
              </a:rPr>
              <a:t>Publish Application Process</a:t>
            </a:r>
            <a:endParaRPr lang="en-GB" sz="1100" b="1" dirty="0">
              <a:solidFill>
                <a:schemeClr val="bg1"/>
              </a:solidFill>
            </a:endParaRPr>
          </a:p>
        </p:txBody>
      </p:sp>
      <p:sp>
        <p:nvSpPr>
          <p:cNvPr id="3" name="Rectangle 2"/>
          <p:cNvSpPr/>
          <p:nvPr/>
        </p:nvSpPr>
        <p:spPr>
          <a:xfrm>
            <a:off x="2838072" y="1559339"/>
            <a:ext cx="1143008" cy="500066"/>
          </a:xfrm>
          <a:prstGeom prst="rect">
            <a:avLst/>
          </a:prstGeom>
          <a:solidFill>
            <a:srgbClr val="0070C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a:solidFill>
                  <a:schemeClr val="bg1"/>
                </a:solidFill>
              </a:rPr>
              <a:t>Qualification Assessment</a:t>
            </a:r>
          </a:p>
        </p:txBody>
      </p:sp>
      <p:sp>
        <p:nvSpPr>
          <p:cNvPr id="4" name="Rectangle 3"/>
          <p:cNvSpPr/>
          <p:nvPr/>
        </p:nvSpPr>
        <p:spPr>
          <a:xfrm>
            <a:off x="4206224" y="1530057"/>
            <a:ext cx="1008112" cy="558631"/>
          </a:xfrm>
          <a:prstGeom prst="rect">
            <a:avLst/>
          </a:prstGeom>
          <a:solidFill>
            <a:srgbClr val="0070C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smtClean="0">
                <a:solidFill>
                  <a:schemeClr val="bg1"/>
                </a:solidFill>
              </a:rPr>
              <a:t>Qualified?</a:t>
            </a:r>
            <a:endParaRPr lang="en-GB" sz="1100" b="1" dirty="0">
              <a:solidFill>
                <a:schemeClr val="bg1"/>
              </a:solidFill>
            </a:endParaRPr>
          </a:p>
        </p:txBody>
      </p:sp>
      <p:sp>
        <p:nvSpPr>
          <p:cNvPr id="5" name="Rectangle 4"/>
          <p:cNvSpPr/>
          <p:nvPr/>
        </p:nvSpPr>
        <p:spPr>
          <a:xfrm>
            <a:off x="5421240" y="1559339"/>
            <a:ext cx="1143008" cy="500066"/>
          </a:xfrm>
          <a:prstGeom prst="rect">
            <a:avLst/>
          </a:prstGeom>
          <a:solidFill>
            <a:srgbClr val="0070C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smtClean="0">
                <a:solidFill>
                  <a:schemeClr val="bg1"/>
                </a:solidFill>
              </a:rPr>
              <a:t>Conform or Reject</a:t>
            </a:r>
          </a:p>
        </p:txBody>
      </p:sp>
      <p:sp>
        <p:nvSpPr>
          <p:cNvPr id="6" name="Rectangle 5"/>
          <p:cNvSpPr/>
          <p:nvPr/>
        </p:nvSpPr>
        <p:spPr>
          <a:xfrm>
            <a:off x="6789392" y="1584823"/>
            <a:ext cx="964947" cy="449099"/>
          </a:xfrm>
          <a:prstGeom prst="rect">
            <a:avLst/>
          </a:prstGeom>
          <a:solidFill>
            <a:srgbClr val="0070C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smtClean="0">
                <a:solidFill>
                  <a:schemeClr val="bg1"/>
                </a:solidFill>
              </a:rPr>
              <a:t>Win Appeal?</a:t>
            </a:r>
            <a:endParaRPr lang="en-GB" sz="1100" b="1" dirty="0">
              <a:solidFill>
                <a:schemeClr val="bg1"/>
              </a:solidFill>
            </a:endParaRPr>
          </a:p>
        </p:txBody>
      </p:sp>
      <p:sp>
        <p:nvSpPr>
          <p:cNvPr id="7" name="Rectangle 6"/>
          <p:cNvSpPr/>
          <p:nvPr/>
        </p:nvSpPr>
        <p:spPr>
          <a:xfrm>
            <a:off x="7941520" y="1547500"/>
            <a:ext cx="1143008" cy="523744"/>
          </a:xfrm>
          <a:prstGeom prst="rect">
            <a:avLst/>
          </a:prstGeom>
          <a:solidFill>
            <a:srgbClr val="0070C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smtClean="0">
                <a:solidFill>
                  <a:schemeClr val="bg1"/>
                </a:solidFill>
              </a:rPr>
              <a:t>Close Pre-Qualification</a:t>
            </a:r>
            <a:endParaRPr lang="en-GB" sz="1100" b="1" dirty="0">
              <a:solidFill>
                <a:schemeClr val="bg1"/>
              </a:solidFill>
            </a:endParaRPr>
          </a:p>
        </p:txBody>
      </p:sp>
      <p:sp>
        <p:nvSpPr>
          <p:cNvPr id="27" name="Title 26"/>
          <p:cNvSpPr>
            <a:spLocks noGrp="1"/>
          </p:cNvSpPr>
          <p:nvPr>
            <p:ph type="title"/>
          </p:nvPr>
        </p:nvSpPr>
        <p:spPr>
          <a:xfrm>
            <a:off x="0" y="0"/>
            <a:ext cx="8229600" cy="1143000"/>
          </a:xfrm>
        </p:spPr>
        <p:txBody>
          <a:bodyPr anchor="t">
            <a:normAutofit/>
          </a:bodyPr>
          <a:lstStyle/>
          <a:p>
            <a:pPr algn="l"/>
            <a:r>
              <a:rPr lang="en-GB" sz="3200" dirty="0" smtClean="0"/>
              <a:t>Capacity Market (1/3): Pre-Qualification</a:t>
            </a:r>
            <a:endParaRPr lang="en-GB" sz="3200" dirty="0"/>
          </a:p>
        </p:txBody>
      </p:sp>
      <p:cxnSp>
        <p:nvCxnSpPr>
          <p:cNvPr id="45" name="Straight Arrow Connector 44"/>
          <p:cNvCxnSpPr/>
          <p:nvPr/>
        </p:nvCxnSpPr>
        <p:spPr>
          <a:xfrm>
            <a:off x="2690672" y="1809372"/>
            <a:ext cx="147400" cy="0"/>
          </a:xfrm>
          <a:prstGeom prst="straightConnector1">
            <a:avLst/>
          </a:prstGeom>
          <a:ln w="2222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a:off x="3981080" y="1809372"/>
            <a:ext cx="225144" cy="1"/>
          </a:xfrm>
          <a:prstGeom prst="straightConnector1">
            <a:avLst/>
          </a:prstGeom>
          <a:ln w="2222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a:off x="6564248" y="1809372"/>
            <a:ext cx="225144" cy="1"/>
          </a:xfrm>
          <a:prstGeom prst="straightConnector1">
            <a:avLst/>
          </a:prstGeom>
          <a:ln w="2222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flipV="1">
            <a:off x="5214336" y="1809372"/>
            <a:ext cx="206904" cy="1"/>
          </a:xfrm>
          <a:prstGeom prst="straightConnector1">
            <a:avLst/>
          </a:prstGeom>
          <a:ln w="2222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flipV="1">
            <a:off x="7754339" y="1809372"/>
            <a:ext cx="187181" cy="1"/>
          </a:xfrm>
          <a:prstGeom prst="straightConnector1">
            <a:avLst/>
          </a:prstGeom>
          <a:ln w="22225">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107" name="TextBox 106"/>
          <p:cNvSpPr txBox="1"/>
          <p:nvPr/>
        </p:nvSpPr>
        <p:spPr>
          <a:xfrm>
            <a:off x="323528" y="2411596"/>
            <a:ext cx="1152128" cy="1446550"/>
          </a:xfrm>
          <a:prstGeom prst="rect">
            <a:avLst/>
          </a:prstGeom>
          <a:solidFill>
            <a:schemeClr val="accent2">
              <a:lumMod val="20000"/>
              <a:lumOff val="80000"/>
            </a:schemeClr>
          </a:solidFill>
        </p:spPr>
        <p:txBody>
          <a:bodyPr wrap="square" rtlCol="0">
            <a:spAutoFit/>
          </a:bodyPr>
          <a:lstStyle/>
          <a:p>
            <a:r>
              <a:rPr lang="en-GB" sz="1100" dirty="0" smtClean="0"/>
              <a:t>X months prior to starting:</a:t>
            </a:r>
          </a:p>
          <a:p>
            <a:pPr marL="85725" indent="-85725">
              <a:buFont typeface="Arial" pitchFamily="34" charset="0"/>
              <a:buChar char="•"/>
            </a:pPr>
            <a:r>
              <a:rPr lang="en-GB" sz="1100" dirty="0" smtClean="0"/>
              <a:t>Any reason would not be able to deliver</a:t>
            </a:r>
          </a:p>
          <a:p>
            <a:pPr marL="85725" indent="-85725">
              <a:buFont typeface="Arial" pitchFamily="34" charset="0"/>
              <a:buChar char="•"/>
            </a:pPr>
            <a:r>
              <a:rPr lang="en-GB" sz="1100" dirty="0" smtClean="0"/>
              <a:t>Evidence of readiness for delivery</a:t>
            </a:r>
            <a:endParaRPr lang="en-GB" sz="1100" dirty="0"/>
          </a:p>
        </p:txBody>
      </p:sp>
      <p:cxnSp>
        <p:nvCxnSpPr>
          <p:cNvPr id="109" name="Straight Connector 108"/>
          <p:cNvCxnSpPr/>
          <p:nvPr/>
        </p:nvCxnSpPr>
        <p:spPr>
          <a:xfrm>
            <a:off x="323528" y="971436"/>
            <a:ext cx="0" cy="576064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a:off x="179512" y="2339588"/>
            <a:ext cx="8856984" cy="0"/>
          </a:xfrm>
          <a:prstGeom prst="line">
            <a:avLst/>
          </a:prstGeom>
        </p:spPr>
        <p:style>
          <a:lnRef idx="1">
            <a:schemeClr val="accent1"/>
          </a:lnRef>
          <a:fillRef idx="0">
            <a:schemeClr val="accent1"/>
          </a:fillRef>
          <a:effectRef idx="0">
            <a:schemeClr val="accent1"/>
          </a:effectRef>
          <a:fontRef idx="minor">
            <a:schemeClr val="tx1"/>
          </a:fontRef>
        </p:style>
      </p:cxnSp>
      <p:sp>
        <p:nvSpPr>
          <p:cNvPr id="111" name="TextBox 110"/>
          <p:cNvSpPr txBox="1"/>
          <p:nvPr/>
        </p:nvSpPr>
        <p:spPr>
          <a:xfrm>
            <a:off x="0" y="4090427"/>
            <a:ext cx="353943" cy="1129481"/>
          </a:xfrm>
          <a:prstGeom prst="rect">
            <a:avLst/>
          </a:prstGeom>
          <a:noFill/>
        </p:spPr>
        <p:txBody>
          <a:bodyPr vert="vert270" wrap="square" rtlCol="0">
            <a:spAutoFit/>
          </a:bodyPr>
          <a:lstStyle/>
          <a:p>
            <a:r>
              <a:rPr lang="en-GB" sz="1100" dirty="0" smtClean="0"/>
              <a:t>Progress reports</a:t>
            </a:r>
            <a:endParaRPr lang="en-GB" sz="1100" dirty="0"/>
          </a:p>
        </p:txBody>
      </p:sp>
      <p:sp>
        <p:nvSpPr>
          <p:cNvPr id="113" name="TextBox 112"/>
          <p:cNvSpPr txBox="1"/>
          <p:nvPr/>
        </p:nvSpPr>
        <p:spPr>
          <a:xfrm>
            <a:off x="5508104" y="4137173"/>
            <a:ext cx="1080120" cy="769441"/>
          </a:xfrm>
          <a:prstGeom prst="rect">
            <a:avLst/>
          </a:prstGeom>
          <a:solidFill>
            <a:schemeClr val="accent5">
              <a:lumMod val="20000"/>
              <a:lumOff val="80000"/>
            </a:schemeClr>
          </a:solidFill>
        </p:spPr>
        <p:txBody>
          <a:bodyPr wrap="square" rtlCol="0">
            <a:spAutoFit/>
          </a:bodyPr>
          <a:lstStyle/>
          <a:p>
            <a:pPr marL="85725" indent="-85725">
              <a:buFont typeface="Arial" pitchFamily="34" charset="0"/>
              <a:buChar char="•"/>
            </a:pPr>
            <a:r>
              <a:rPr lang="en-GB" sz="1100" dirty="0" smtClean="0"/>
              <a:t>Monthly report on bids rejected or accepted</a:t>
            </a:r>
          </a:p>
        </p:txBody>
      </p:sp>
      <p:cxnSp>
        <p:nvCxnSpPr>
          <p:cNvPr id="114" name="Straight Connector 113"/>
          <p:cNvCxnSpPr/>
          <p:nvPr/>
        </p:nvCxnSpPr>
        <p:spPr>
          <a:xfrm>
            <a:off x="179512" y="5291916"/>
            <a:ext cx="8856984" cy="0"/>
          </a:xfrm>
          <a:prstGeom prst="line">
            <a:avLst/>
          </a:prstGeom>
        </p:spPr>
        <p:style>
          <a:lnRef idx="1">
            <a:schemeClr val="accent1"/>
          </a:lnRef>
          <a:fillRef idx="0">
            <a:schemeClr val="accent1"/>
          </a:fillRef>
          <a:effectRef idx="0">
            <a:schemeClr val="accent1"/>
          </a:effectRef>
          <a:fontRef idx="minor">
            <a:schemeClr val="tx1"/>
          </a:fontRef>
        </p:style>
      </p:cxnSp>
      <p:sp>
        <p:nvSpPr>
          <p:cNvPr id="116" name="TextBox 115"/>
          <p:cNvSpPr txBox="1"/>
          <p:nvPr/>
        </p:nvSpPr>
        <p:spPr>
          <a:xfrm>
            <a:off x="0" y="5219908"/>
            <a:ext cx="353943" cy="1440160"/>
          </a:xfrm>
          <a:prstGeom prst="rect">
            <a:avLst/>
          </a:prstGeom>
          <a:noFill/>
        </p:spPr>
        <p:txBody>
          <a:bodyPr vert="vert270" wrap="square" rtlCol="0">
            <a:spAutoFit/>
          </a:bodyPr>
          <a:lstStyle/>
          <a:p>
            <a:r>
              <a:rPr lang="en-GB" sz="1100" dirty="0" smtClean="0"/>
              <a:t>Policy info reports</a:t>
            </a:r>
            <a:endParaRPr lang="en-GB" sz="1100" dirty="0"/>
          </a:p>
        </p:txBody>
      </p:sp>
      <p:sp>
        <p:nvSpPr>
          <p:cNvPr id="117" name="TextBox 116"/>
          <p:cNvSpPr txBox="1"/>
          <p:nvPr/>
        </p:nvSpPr>
        <p:spPr>
          <a:xfrm>
            <a:off x="7956376" y="5435932"/>
            <a:ext cx="1044624" cy="261610"/>
          </a:xfrm>
          <a:prstGeom prst="rect">
            <a:avLst/>
          </a:prstGeom>
          <a:solidFill>
            <a:schemeClr val="accent3">
              <a:lumMod val="20000"/>
              <a:lumOff val="80000"/>
            </a:schemeClr>
          </a:solidFill>
        </p:spPr>
        <p:txBody>
          <a:bodyPr wrap="square" rtlCol="0">
            <a:spAutoFit/>
          </a:bodyPr>
          <a:lstStyle/>
          <a:p>
            <a:pPr marL="85725" indent="-85725">
              <a:buFont typeface="Arial" pitchFamily="34" charset="0"/>
              <a:buChar char="•"/>
            </a:pPr>
            <a:r>
              <a:rPr lang="en-GB" sz="1100" dirty="0" smtClean="0"/>
              <a:t>Final report</a:t>
            </a:r>
            <a:endParaRPr lang="en-GB" sz="1100" dirty="0"/>
          </a:p>
        </p:txBody>
      </p:sp>
      <p:cxnSp>
        <p:nvCxnSpPr>
          <p:cNvPr id="121" name="Straight Connector 120"/>
          <p:cNvCxnSpPr/>
          <p:nvPr/>
        </p:nvCxnSpPr>
        <p:spPr>
          <a:xfrm>
            <a:off x="179512" y="3995772"/>
            <a:ext cx="8856984" cy="0"/>
          </a:xfrm>
          <a:prstGeom prst="line">
            <a:avLst/>
          </a:prstGeom>
        </p:spPr>
        <p:style>
          <a:lnRef idx="1">
            <a:schemeClr val="accent1"/>
          </a:lnRef>
          <a:fillRef idx="0">
            <a:schemeClr val="accent1"/>
          </a:fillRef>
          <a:effectRef idx="0">
            <a:schemeClr val="accent1"/>
          </a:effectRef>
          <a:fontRef idx="minor">
            <a:schemeClr val="tx1"/>
          </a:fontRef>
        </p:style>
      </p:cxnSp>
      <p:sp>
        <p:nvSpPr>
          <p:cNvPr id="122" name="TextBox 121"/>
          <p:cNvSpPr txBox="1"/>
          <p:nvPr/>
        </p:nvSpPr>
        <p:spPr>
          <a:xfrm>
            <a:off x="0" y="2483604"/>
            <a:ext cx="353943" cy="1368152"/>
          </a:xfrm>
          <a:prstGeom prst="rect">
            <a:avLst/>
          </a:prstGeom>
          <a:noFill/>
        </p:spPr>
        <p:txBody>
          <a:bodyPr vert="vert270" wrap="square" rtlCol="0">
            <a:spAutoFit/>
          </a:bodyPr>
          <a:lstStyle/>
          <a:p>
            <a:r>
              <a:rPr lang="en-GB" sz="1100" dirty="0" smtClean="0"/>
              <a:t>Lead indicator reports</a:t>
            </a:r>
            <a:endParaRPr lang="en-GB" sz="1100" dirty="0"/>
          </a:p>
        </p:txBody>
      </p:sp>
      <p:sp>
        <p:nvSpPr>
          <p:cNvPr id="124" name="TextBox 123"/>
          <p:cNvSpPr txBox="1"/>
          <p:nvPr/>
        </p:nvSpPr>
        <p:spPr>
          <a:xfrm>
            <a:off x="0" y="899428"/>
            <a:ext cx="353943" cy="1368152"/>
          </a:xfrm>
          <a:prstGeom prst="rect">
            <a:avLst/>
          </a:prstGeom>
          <a:noFill/>
        </p:spPr>
        <p:txBody>
          <a:bodyPr vert="vert270" wrap="square" rtlCol="0">
            <a:spAutoFit/>
          </a:bodyPr>
          <a:lstStyle/>
          <a:p>
            <a:r>
              <a:rPr lang="en-GB" sz="1100" dirty="0" smtClean="0"/>
              <a:t>SO delivery tasks</a:t>
            </a:r>
          </a:p>
        </p:txBody>
      </p:sp>
      <p:grpSp>
        <p:nvGrpSpPr>
          <p:cNvPr id="125" name="Group 124"/>
          <p:cNvGrpSpPr/>
          <p:nvPr/>
        </p:nvGrpSpPr>
        <p:grpSpPr>
          <a:xfrm>
            <a:off x="1475656" y="1979548"/>
            <a:ext cx="6480720" cy="4752528"/>
            <a:chOff x="1475656" y="836712"/>
            <a:chExt cx="6480720" cy="5760640"/>
          </a:xfrm>
        </p:grpSpPr>
        <p:cxnSp>
          <p:nvCxnSpPr>
            <p:cNvPr id="126" name="Straight Connector 125"/>
            <p:cNvCxnSpPr/>
            <p:nvPr/>
          </p:nvCxnSpPr>
          <p:spPr>
            <a:xfrm>
              <a:off x="1475656" y="836712"/>
              <a:ext cx="0" cy="576064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p:nvPr/>
          </p:nvCxnSpPr>
          <p:spPr>
            <a:xfrm>
              <a:off x="2771800" y="836712"/>
              <a:ext cx="0" cy="576064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a:off x="4067944" y="836712"/>
              <a:ext cx="0" cy="576064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p:cNvCxnSpPr/>
            <p:nvPr/>
          </p:nvCxnSpPr>
          <p:spPr>
            <a:xfrm>
              <a:off x="5364088" y="836712"/>
              <a:ext cx="0" cy="576064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a:xfrm>
              <a:off x="6660232" y="836712"/>
              <a:ext cx="0" cy="576064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31" name="Straight Connector 130"/>
            <p:cNvCxnSpPr/>
            <p:nvPr/>
          </p:nvCxnSpPr>
          <p:spPr>
            <a:xfrm>
              <a:off x="7956376" y="836712"/>
              <a:ext cx="0" cy="576064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133" name="TextBox 132"/>
          <p:cNvSpPr txBox="1"/>
          <p:nvPr/>
        </p:nvSpPr>
        <p:spPr>
          <a:xfrm>
            <a:off x="6732240" y="4139788"/>
            <a:ext cx="1080120" cy="1107996"/>
          </a:xfrm>
          <a:prstGeom prst="rect">
            <a:avLst/>
          </a:prstGeom>
          <a:solidFill>
            <a:schemeClr val="accent5">
              <a:lumMod val="20000"/>
              <a:lumOff val="80000"/>
            </a:schemeClr>
          </a:solidFill>
        </p:spPr>
        <p:txBody>
          <a:bodyPr wrap="square" rtlCol="0">
            <a:spAutoFit/>
          </a:bodyPr>
          <a:lstStyle/>
          <a:p>
            <a:pPr marL="85725" indent="-85725">
              <a:buFont typeface="Arial" pitchFamily="34" charset="0"/>
              <a:buChar char="•"/>
            </a:pPr>
            <a:r>
              <a:rPr lang="en-GB" sz="1100" dirty="0" smtClean="0"/>
              <a:t>Monthly report on number of appeals and whether successful</a:t>
            </a:r>
          </a:p>
        </p:txBody>
      </p:sp>
      <p:sp>
        <p:nvSpPr>
          <p:cNvPr id="34" name="Rectangle 33"/>
          <p:cNvSpPr/>
          <p:nvPr/>
        </p:nvSpPr>
        <p:spPr>
          <a:xfrm>
            <a:off x="3995936" y="6596390"/>
            <a:ext cx="5148064" cy="261610"/>
          </a:xfrm>
          <a:prstGeom prst="rect">
            <a:avLst/>
          </a:prstGeom>
        </p:spPr>
        <p:txBody>
          <a:bodyPr wrap="square">
            <a:spAutoFit/>
          </a:bodyPr>
          <a:lstStyle/>
          <a:p>
            <a:r>
              <a:rPr lang="en-GB" sz="1100" dirty="0" smtClean="0"/>
              <a:t>EMR Expert Group papers are not a statement of Government policy or policy intent.</a:t>
            </a:r>
            <a:endParaRPr lang="en-GB" sz="11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26"/>
          <p:cNvSpPr>
            <a:spLocks noGrp="1"/>
          </p:cNvSpPr>
          <p:nvPr>
            <p:ph type="title"/>
          </p:nvPr>
        </p:nvSpPr>
        <p:spPr>
          <a:xfrm>
            <a:off x="0" y="0"/>
            <a:ext cx="8229600" cy="1143000"/>
          </a:xfrm>
        </p:spPr>
        <p:txBody>
          <a:bodyPr anchor="t">
            <a:normAutofit/>
          </a:bodyPr>
          <a:lstStyle/>
          <a:p>
            <a:pPr algn="l"/>
            <a:r>
              <a:rPr lang="en-GB" sz="3200" dirty="0" smtClean="0"/>
              <a:t>Capacity Market (2/3): Auction</a:t>
            </a:r>
            <a:endParaRPr lang="en-GB" sz="3200" dirty="0"/>
          </a:p>
        </p:txBody>
      </p:sp>
      <p:sp>
        <p:nvSpPr>
          <p:cNvPr id="107" name="TextBox 106"/>
          <p:cNvSpPr txBox="1"/>
          <p:nvPr/>
        </p:nvSpPr>
        <p:spPr>
          <a:xfrm>
            <a:off x="1547664" y="2339588"/>
            <a:ext cx="1080120" cy="1615827"/>
          </a:xfrm>
          <a:prstGeom prst="rect">
            <a:avLst/>
          </a:prstGeom>
          <a:solidFill>
            <a:schemeClr val="accent2">
              <a:lumMod val="20000"/>
              <a:lumOff val="80000"/>
            </a:schemeClr>
          </a:solidFill>
        </p:spPr>
        <p:txBody>
          <a:bodyPr wrap="square" rtlCol="0">
            <a:spAutoFit/>
          </a:bodyPr>
          <a:lstStyle/>
          <a:p>
            <a:r>
              <a:rPr lang="en-GB" sz="1100" dirty="0" smtClean="0"/>
              <a:t>X months prior to starting:</a:t>
            </a:r>
          </a:p>
          <a:p>
            <a:pPr marL="85725" indent="-85725">
              <a:buFont typeface="Arial" pitchFamily="34" charset="0"/>
              <a:buChar char="•"/>
            </a:pPr>
            <a:r>
              <a:rPr lang="en-GB" sz="1100" dirty="0" smtClean="0"/>
              <a:t>Any reason would not be able to deliver</a:t>
            </a:r>
          </a:p>
          <a:p>
            <a:pPr marL="85725" indent="-85725">
              <a:buFont typeface="Arial" pitchFamily="34" charset="0"/>
              <a:buChar char="•"/>
            </a:pPr>
            <a:r>
              <a:rPr lang="en-GB" sz="1100" dirty="0" smtClean="0"/>
              <a:t>Evidence of readiness for delivery</a:t>
            </a:r>
            <a:endParaRPr lang="en-GB" sz="1100" dirty="0"/>
          </a:p>
        </p:txBody>
      </p:sp>
      <p:cxnSp>
        <p:nvCxnSpPr>
          <p:cNvPr id="109" name="Straight Connector 108"/>
          <p:cNvCxnSpPr/>
          <p:nvPr/>
        </p:nvCxnSpPr>
        <p:spPr>
          <a:xfrm>
            <a:off x="323528" y="971436"/>
            <a:ext cx="0" cy="576064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a:off x="179512" y="2339588"/>
            <a:ext cx="8856984" cy="0"/>
          </a:xfrm>
          <a:prstGeom prst="line">
            <a:avLst/>
          </a:prstGeom>
        </p:spPr>
        <p:style>
          <a:lnRef idx="1">
            <a:schemeClr val="accent1"/>
          </a:lnRef>
          <a:fillRef idx="0">
            <a:schemeClr val="accent1"/>
          </a:fillRef>
          <a:effectRef idx="0">
            <a:schemeClr val="accent1"/>
          </a:effectRef>
          <a:fontRef idx="minor">
            <a:schemeClr val="tx1"/>
          </a:fontRef>
        </p:style>
      </p:cxnSp>
      <p:sp>
        <p:nvSpPr>
          <p:cNvPr id="111" name="TextBox 110"/>
          <p:cNvSpPr txBox="1"/>
          <p:nvPr/>
        </p:nvSpPr>
        <p:spPr>
          <a:xfrm>
            <a:off x="0" y="4090427"/>
            <a:ext cx="353943" cy="1129481"/>
          </a:xfrm>
          <a:prstGeom prst="rect">
            <a:avLst/>
          </a:prstGeom>
          <a:noFill/>
        </p:spPr>
        <p:txBody>
          <a:bodyPr vert="vert270" wrap="square" rtlCol="0">
            <a:spAutoFit/>
          </a:bodyPr>
          <a:lstStyle/>
          <a:p>
            <a:r>
              <a:rPr lang="en-GB" sz="1100" dirty="0" smtClean="0"/>
              <a:t>Progress reports</a:t>
            </a:r>
            <a:endParaRPr lang="en-GB" sz="1100" dirty="0"/>
          </a:p>
        </p:txBody>
      </p:sp>
      <p:sp>
        <p:nvSpPr>
          <p:cNvPr id="113" name="TextBox 112"/>
          <p:cNvSpPr txBox="1"/>
          <p:nvPr/>
        </p:nvSpPr>
        <p:spPr>
          <a:xfrm>
            <a:off x="4067944" y="4139788"/>
            <a:ext cx="864096" cy="600164"/>
          </a:xfrm>
          <a:prstGeom prst="rect">
            <a:avLst/>
          </a:prstGeom>
          <a:solidFill>
            <a:schemeClr val="accent5">
              <a:lumMod val="20000"/>
              <a:lumOff val="80000"/>
            </a:schemeClr>
          </a:solidFill>
        </p:spPr>
        <p:txBody>
          <a:bodyPr wrap="square" rtlCol="0">
            <a:spAutoFit/>
          </a:bodyPr>
          <a:lstStyle/>
          <a:p>
            <a:pPr marL="85725" indent="-85725">
              <a:buFont typeface="Arial" pitchFamily="34" charset="0"/>
              <a:buChar char="•"/>
            </a:pPr>
            <a:r>
              <a:rPr lang="en-GB" sz="1100" dirty="0" smtClean="0"/>
              <a:t>Notify </a:t>
            </a:r>
            <a:r>
              <a:rPr lang="en-GB" sz="1100" dirty="0" err="1" smtClean="0"/>
              <a:t>Gvt</a:t>
            </a:r>
            <a:r>
              <a:rPr lang="en-GB" sz="1100" dirty="0" smtClean="0"/>
              <a:t> of auction open</a:t>
            </a:r>
          </a:p>
        </p:txBody>
      </p:sp>
      <p:cxnSp>
        <p:nvCxnSpPr>
          <p:cNvPr id="114" name="Straight Connector 113"/>
          <p:cNvCxnSpPr/>
          <p:nvPr/>
        </p:nvCxnSpPr>
        <p:spPr>
          <a:xfrm>
            <a:off x="179512" y="5291916"/>
            <a:ext cx="8856984" cy="0"/>
          </a:xfrm>
          <a:prstGeom prst="line">
            <a:avLst/>
          </a:prstGeom>
        </p:spPr>
        <p:style>
          <a:lnRef idx="1">
            <a:schemeClr val="accent1"/>
          </a:lnRef>
          <a:fillRef idx="0">
            <a:schemeClr val="accent1"/>
          </a:fillRef>
          <a:effectRef idx="0">
            <a:schemeClr val="accent1"/>
          </a:effectRef>
          <a:fontRef idx="minor">
            <a:schemeClr val="tx1"/>
          </a:fontRef>
        </p:style>
      </p:cxnSp>
      <p:sp>
        <p:nvSpPr>
          <p:cNvPr id="116" name="TextBox 115"/>
          <p:cNvSpPr txBox="1"/>
          <p:nvPr/>
        </p:nvSpPr>
        <p:spPr>
          <a:xfrm>
            <a:off x="0" y="5219908"/>
            <a:ext cx="353943" cy="1440160"/>
          </a:xfrm>
          <a:prstGeom prst="rect">
            <a:avLst/>
          </a:prstGeom>
          <a:noFill/>
        </p:spPr>
        <p:txBody>
          <a:bodyPr vert="vert270" wrap="square" rtlCol="0">
            <a:spAutoFit/>
          </a:bodyPr>
          <a:lstStyle/>
          <a:p>
            <a:r>
              <a:rPr lang="en-GB" sz="1100" dirty="0" smtClean="0"/>
              <a:t>Policy info reports</a:t>
            </a:r>
            <a:endParaRPr lang="en-GB" sz="1100" dirty="0"/>
          </a:p>
        </p:txBody>
      </p:sp>
      <p:sp>
        <p:nvSpPr>
          <p:cNvPr id="117" name="TextBox 116"/>
          <p:cNvSpPr txBox="1"/>
          <p:nvPr/>
        </p:nvSpPr>
        <p:spPr>
          <a:xfrm>
            <a:off x="8316416" y="5435932"/>
            <a:ext cx="684584" cy="430887"/>
          </a:xfrm>
          <a:prstGeom prst="rect">
            <a:avLst/>
          </a:prstGeom>
          <a:solidFill>
            <a:schemeClr val="accent3">
              <a:lumMod val="20000"/>
              <a:lumOff val="80000"/>
            </a:schemeClr>
          </a:solidFill>
        </p:spPr>
        <p:txBody>
          <a:bodyPr wrap="square" rtlCol="0">
            <a:spAutoFit/>
          </a:bodyPr>
          <a:lstStyle/>
          <a:p>
            <a:pPr marL="85725" indent="-85725">
              <a:buFont typeface="Arial" pitchFamily="34" charset="0"/>
              <a:buChar char="•"/>
            </a:pPr>
            <a:r>
              <a:rPr lang="en-GB" sz="1100" dirty="0" smtClean="0"/>
              <a:t>Final report</a:t>
            </a:r>
            <a:endParaRPr lang="en-GB" sz="1100" dirty="0"/>
          </a:p>
        </p:txBody>
      </p:sp>
      <p:cxnSp>
        <p:nvCxnSpPr>
          <p:cNvPr id="121" name="Straight Connector 120"/>
          <p:cNvCxnSpPr/>
          <p:nvPr/>
        </p:nvCxnSpPr>
        <p:spPr>
          <a:xfrm>
            <a:off x="179512" y="3995772"/>
            <a:ext cx="8856984" cy="0"/>
          </a:xfrm>
          <a:prstGeom prst="line">
            <a:avLst/>
          </a:prstGeom>
        </p:spPr>
        <p:style>
          <a:lnRef idx="1">
            <a:schemeClr val="accent1"/>
          </a:lnRef>
          <a:fillRef idx="0">
            <a:schemeClr val="accent1"/>
          </a:fillRef>
          <a:effectRef idx="0">
            <a:schemeClr val="accent1"/>
          </a:effectRef>
          <a:fontRef idx="minor">
            <a:schemeClr val="tx1"/>
          </a:fontRef>
        </p:style>
      </p:cxnSp>
      <p:sp>
        <p:nvSpPr>
          <p:cNvPr id="122" name="TextBox 121"/>
          <p:cNvSpPr txBox="1"/>
          <p:nvPr/>
        </p:nvSpPr>
        <p:spPr>
          <a:xfrm>
            <a:off x="0" y="2483604"/>
            <a:ext cx="353943" cy="1368152"/>
          </a:xfrm>
          <a:prstGeom prst="rect">
            <a:avLst/>
          </a:prstGeom>
          <a:noFill/>
        </p:spPr>
        <p:txBody>
          <a:bodyPr vert="vert270" wrap="square" rtlCol="0">
            <a:spAutoFit/>
          </a:bodyPr>
          <a:lstStyle/>
          <a:p>
            <a:r>
              <a:rPr lang="en-GB" sz="1100" dirty="0" smtClean="0"/>
              <a:t>Lead indicator reports</a:t>
            </a:r>
            <a:endParaRPr lang="en-GB" sz="1100" dirty="0"/>
          </a:p>
        </p:txBody>
      </p:sp>
      <p:sp>
        <p:nvSpPr>
          <p:cNvPr id="124" name="TextBox 123"/>
          <p:cNvSpPr txBox="1"/>
          <p:nvPr/>
        </p:nvSpPr>
        <p:spPr>
          <a:xfrm>
            <a:off x="0" y="899428"/>
            <a:ext cx="353943" cy="1368152"/>
          </a:xfrm>
          <a:prstGeom prst="rect">
            <a:avLst/>
          </a:prstGeom>
          <a:noFill/>
        </p:spPr>
        <p:txBody>
          <a:bodyPr vert="vert270" wrap="square" rtlCol="0">
            <a:spAutoFit/>
          </a:bodyPr>
          <a:lstStyle/>
          <a:p>
            <a:r>
              <a:rPr lang="en-GB" sz="1100" dirty="0" smtClean="0"/>
              <a:t>SO delivery tasks</a:t>
            </a:r>
          </a:p>
        </p:txBody>
      </p:sp>
      <p:cxnSp>
        <p:nvCxnSpPr>
          <p:cNvPr id="126" name="Straight Connector 125"/>
          <p:cNvCxnSpPr/>
          <p:nvPr/>
        </p:nvCxnSpPr>
        <p:spPr>
          <a:xfrm>
            <a:off x="1475656" y="1979548"/>
            <a:ext cx="0" cy="47525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a:off x="3995936" y="1979548"/>
            <a:ext cx="0" cy="47525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p:cNvCxnSpPr/>
          <p:nvPr/>
        </p:nvCxnSpPr>
        <p:spPr>
          <a:xfrm>
            <a:off x="5004048" y="1979548"/>
            <a:ext cx="0" cy="47525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a:xfrm>
            <a:off x="6300192" y="1979548"/>
            <a:ext cx="0" cy="47525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31" name="Straight Connector 130"/>
          <p:cNvCxnSpPr/>
          <p:nvPr/>
        </p:nvCxnSpPr>
        <p:spPr>
          <a:xfrm>
            <a:off x="7164288" y="1979548"/>
            <a:ext cx="0" cy="47525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3" name="Rectangle 32"/>
          <p:cNvSpPr/>
          <p:nvPr/>
        </p:nvSpPr>
        <p:spPr>
          <a:xfrm>
            <a:off x="386780" y="1571452"/>
            <a:ext cx="936104" cy="504056"/>
          </a:xfrm>
          <a:prstGeom prst="rect">
            <a:avLst/>
          </a:prstGeom>
          <a:solidFill>
            <a:srgbClr val="0070C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smtClean="0">
                <a:solidFill>
                  <a:schemeClr val="bg1"/>
                </a:solidFill>
              </a:rPr>
              <a:t>Rules Finalised</a:t>
            </a:r>
            <a:endParaRPr lang="en-GB" sz="1100" b="1" dirty="0">
              <a:solidFill>
                <a:schemeClr val="bg1"/>
              </a:solidFill>
            </a:endParaRPr>
          </a:p>
        </p:txBody>
      </p:sp>
      <p:sp>
        <p:nvSpPr>
          <p:cNvPr id="34" name="Rectangle 33"/>
          <p:cNvSpPr/>
          <p:nvPr/>
        </p:nvSpPr>
        <p:spPr>
          <a:xfrm>
            <a:off x="1970956" y="1542193"/>
            <a:ext cx="1507820" cy="562574"/>
          </a:xfrm>
          <a:prstGeom prst="rect">
            <a:avLst/>
          </a:prstGeom>
          <a:solidFill>
            <a:srgbClr val="0070C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smtClean="0">
                <a:solidFill>
                  <a:schemeClr val="bg1"/>
                </a:solidFill>
              </a:rPr>
              <a:t>Develop &amp; Publish guidelines</a:t>
            </a:r>
            <a:endParaRPr lang="en-GB" sz="1100" b="1" dirty="0">
              <a:solidFill>
                <a:schemeClr val="bg1"/>
              </a:solidFill>
            </a:endParaRPr>
          </a:p>
        </p:txBody>
      </p:sp>
      <p:sp>
        <p:nvSpPr>
          <p:cNvPr id="36" name="Rectangle 35"/>
          <p:cNvSpPr/>
          <p:nvPr/>
        </p:nvSpPr>
        <p:spPr>
          <a:xfrm>
            <a:off x="4081583" y="1604701"/>
            <a:ext cx="792088" cy="437558"/>
          </a:xfrm>
          <a:prstGeom prst="rect">
            <a:avLst/>
          </a:prstGeom>
          <a:solidFill>
            <a:srgbClr val="0070C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smtClean="0">
                <a:solidFill>
                  <a:schemeClr val="bg1"/>
                </a:solidFill>
              </a:rPr>
              <a:t>Open Auction</a:t>
            </a:r>
            <a:endParaRPr lang="en-GB" sz="1100" b="1" dirty="0">
              <a:solidFill>
                <a:schemeClr val="bg1"/>
              </a:solidFill>
            </a:endParaRPr>
          </a:p>
        </p:txBody>
      </p:sp>
      <p:sp>
        <p:nvSpPr>
          <p:cNvPr id="37" name="Rectangle 36"/>
          <p:cNvSpPr/>
          <p:nvPr/>
        </p:nvSpPr>
        <p:spPr>
          <a:xfrm>
            <a:off x="5076056" y="1475492"/>
            <a:ext cx="1075772" cy="695976"/>
          </a:xfrm>
          <a:prstGeom prst="rect">
            <a:avLst/>
          </a:prstGeom>
          <a:solidFill>
            <a:srgbClr val="0070C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smtClean="0">
                <a:solidFill>
                  <a:schemeClr val="bg1"/>
                </a:solidFill>
              </a:rPr>
              <a:t>Validate Bids &amp; Ratings. Confirm Eligibility</a:t>
            </a:r>
            <a:endParaRPr lang="en-GB" sz="1100" b="1" dirty="0">
              <a:solidFill>
                <a:schemeClr val="bg1"/>
              </a:solidFill>
            </a:endParaRPr>
          </a:p>
        </p:txBody>
      </p:sp>
      <p:sp>
        <p:nvSpPr>
          <p:cNvPr id="38" name="Rectangle 37"/>
          <p:cNvSpPr/>
          <p:nvPr/>
        </p:nvSpPr>
        <p:spPr>
          <a:xfrm>
            <a:off x="6362969" y="1604701"/>
            <a:ext cx="720080" cy="437558"/>
          </a:xfrm>
          <a:prstGeom prst="rect">
            <a:avLst/>
          </a:prstGeom>
          <a:solidFill>
            <a:srgbClr val="0070C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smtClean="0">
                <a:solidFill>
                  <a:schemeClr val="bg1"/>
                </a:solidFill>
              </a:rPr>
              <a:t>Close Auction</a:t>
            </a:r>
            <a:endParaRPr lang="en-GB" sz="1100" b="1" dirty="0">
              <a:solidFill>
                <a:schemeClr val="bg1"/>
              </a:solidFill>
            </a:endParaRPr>
          </a:p>
        </p:txBody>
      </p:sp>
      <p:sp>
        <p:nvSpPr>
          <p:cNvPr id="39" name="Rectangle 38"/>
          <p:cNvSpPr/>
          <p:nvPr/>
        </p:nvSpPr>
        <p:spPr>
          <a:xfrm>
            <a:off x="7285434" y="1604701"/>
            <a:ext cx="864096" cy="437558"/>
          </a:xfrm>
          <a:prstGeom prst="rect">
            <a:avLst/>
          </a:prstGeom>
          <a:solidFill>
            <a:srgbClr val="0070C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a:solidFill>
                  <a:schemeClr val="bg1"/>
                </a:solidFill>
              </a:rPr>
              <a:t>Analyse Bids</a:t>
            </a:r>
          </a:p>
        </p:txBody>
      </p:sp>
      <p:sp>
        <p:nvSpPr>
          <p:cNvPr id="40" name="Rectangle 39"/>
          <p:cNvSpPr/>
          <p:nvPr/>
        </p:nvSpPr>
        <p:spPr>
          <a:xfrm>
            <a:off x="8351912" y="1604701"/>
            <a:ext cx="720080" cy="437558"/>
          </a:xfrm>
          <a:prstGeom prst="rect">
            <a:avLst/>
          </a:prstGeom>
          <a:solidFill>
            <a:srgbClr val="0070C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a:solidFill>
                  <a:schemeClr val="bg1"/>
                </a:solidFill>
              </a:rPr>
              <a:t>Analysis to DECC</a:t>
            </a:r>
          </a:p>
        </p:txBody>
      </p:sp>
      <p:cxnSp>
        <p:nvCxnSpPr>
          <p:cNvPr id="41" name="Straight Arrow Connector 40"/>
          <p:cNvCxnSpPr/>
          <p:nvPr/>
        </p:nvCxnSpPr>
        <p:spPr>
          <a:xfrm>
            <a:off x="1322884" y="1823480"/>
            <a:ext cx="648072" cy="0"/>
          </a:xfrm>
          <a:prstGeom prst="straightConnector1">
            <a:avLst/>
          </a:prstGeom>
          <a:ln w="2222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a:off x="3478776" y="1823480"/>
            <a:ext cx="602807" cy="0"/>
          </a:xfrm>
          <a:prstGeom prst="straightConnector1">
            <a:avLst/>
          </a:prstGeom>
          <a:ln w="2222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a:off x="4873671" y="1823480"/>
            <a:ext cx="202385" cy="0"/>
          </a:xfrm>
          <a:prstGeom prst="straightConnector1">
            <a:avLst/>
          </a:prstGeom>
          <a:ln w="2222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a:off x="6151828" y="1823480"/>
            <a:ext cx="211141" cy="0"/>
          </a:xfrm>
          <a:prstGeom prst="straightConnector1">
            <a:avLst/>
          </a:prstGeom>
          <a:ln w="2222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a:off x="7083049" y="1823480"/>
            <a:ext cx="202385" cy="0"/>
          </a:xfrm>
          <a:prstGeom prst="straightConnector1">
            <a:avLst/>
          </a:prstGeom>
          <a:ln w="2222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a:off x="8149530" y="1823480"/>
            <a:ext cx="202382" cy="0"/>
          </a:xfrm>
          <a:prstGeom prst="straightConnector1">
            <a:avLst/>
          </a:prstGeom>
          <a:ln w="2222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a:off x="8244408" y="1907540"/>
            <a:ext cx="0" cy="47525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96" name="TextBox 95"/>
          <p:cNvSpPr txBox="1"/>
          <p:nvPr/>
        </p:nvSpPr>
        <p:spPr>
          <a:xfrm>
            <a:off x="2771800" y="2411596"/>
            <a:ext cx="1080120" cy="600164"/>
          </a:xfrm>
          <a:prstGeom prst="rect">
            <a:avLst/>
          </a:prstGeom>
          <a:solidFill>
            <a:schemeClr val="accent2">
              <a:lumMod val="20000"/>
              <a:lumOff val="80000"/>
            </a:schemeClr>
          </a:solidFill>
        </p:spPr>
        <p:txBody>
          <a:bodyPr wrap="square" rtlCol="0">
            <a:spAutoFit/>
          </a:bodyPr>
          <a:lstStyle/>
          <a:p>
            <a:r>
              <a:rPr lang="en-GB" sz="1100" dirty="0" smtClean="0"/>
              <a:t>Notification of planned auction date</a:t>
            </a:r>
            <a:endParaRPr lang="en-GB" sz="1100" dirty="0"/>
          </a:p>
        </p:txBody>
      </p:sp>
      <p:sp>
        <p:nvSpPr>
          <p:cNvPr id="104" name="TextBox 103"/>
          <p:cNvSpPr txBox="1"/>
          <p:nvPr/>
        </p:nvSpPr>
        <p:spPr>
          <a:xfrm>
            <a:off x="6372200" y="4139788"/>
            <a:ext cx="720080" cy="769441"/>
          </a:xfrm>
          <a:prstGeom prst="rect">
            <a:avLst/>
          </a:prstGeom>
          <a:solidFill>
            <a:schemeClr val="accent5">
              <a:lumMod val="20000"/>
              <a:lumOff val="80000"/>
            </a:schemeClr>
          </a:solidFill>
        </p:spPr>
        <p:txBody>
          <a:bodyPr wrap="square" rtlCol="0">
            <a:spAutoFit/>
          </a:bodyPr>
          <a:lstStyle/>
          <a:p>
            <a:pPr marL="85725" indent="-85725">
              <a:buFont typeface="Arial" pitchFamily="34" charset="0"/>
              <a:buChar char="•"/>
            </a:pPr>
            <a:r>
              <a:rPr lang="en-GB" sz="1100" dirty="0" smtClean="0"/>
              <a:t>Notify </a:t>
            </a:r>
            <a:r>
              <a:rPr lang="en-GB" sz="1100" dirty="0" err="1" smtClean="0"/>
              <a:t>Gvt</a:t>
            </a:r>
            <a:r>
              <a:rPr lang="en-GB" sz="1100" dirty="0" smtClean="0"/>
              <a:t> of auction close</a:t>
            </a:r>
          </a:p>
        </p:txBody>
      </p:sp>
      <p:sp>
        <p:nvSpPr>
          <p:cNvPr id="42" name="Rectangle 41"/>
          <p:cNvSpPr/>
          <p:nvPr/>
        </p:nvSpPr>
        <p:spPr>
          <a:xfrm>
            <a:off x="3995936" y="6453336"/>
            <a:ext cx="5148064" cy="261610"/>
          </a:xfrm>
          <a:prstGeom prst="rect">
            <a:avLst/>
          </a:prstGeom>
        </p:spPr>
        <p:txBody>
          <a:bodyPr wrap="square">
            <a:spAutoFit/>
          </a:bodyPr>
          <a:lstStyle/>
          <a:p>
            <a:r>
              <a:rPr lang="en-GB" sz="1100" dirty="0" smtClean="0"/>
              <a:t>EMR Expert Group papers are not a statement of Government policy or policy intent.</a:t>
            </a:r>
            <a:endParaRPr lang="en-GB" sz="1100" dirty="0"/>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msqyswJen0KRobExeSiWeg"/>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IuyAMhddwUagRon6_G0ziA"/>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1786</TotalTime>
  <Words>1242</Words>
  <Application>Microsoft Office PowerPoint</Application>
  <PresentationFormat>On-screen Show (4:3)</PresentationFormat>
  <Paragraphs>172</Paragraphs>
  <Slides>10</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10</vt:i4>
      </vt:variant>
    </vt:vector>
  </HeadingPairs>
  <TitlesOfParts>
    <vt:vector size="12" baseType="lpstr">
      <vt:lpstr>Office Theme</vt:lpstr>
      <vt:lpstr>think-cell Slide</vt:lpstr>
      <vt:lpstr>Governance and Accountability</vt:lpstr>
      <vt:lpstr>Effective governance and good programme management should minimise the use of the escalation process</vt:lpstr>
      <vt:lpstr>Flowchart of the proposed escalation process – based on existing licence enforcement</vt:lpstr>
      <vt:lpstr>What recourse will industry have to raise an issue with EMR delivery?</vt:lpstr>
      <vt:lpstr>Reporting from National Grid to Government</vt:lpstr>
      <vt:lpstr>Analysis and Modelling</vt:lpstr>
      <vt:lpstr>CfD Allocation</vt:lpstr>
      <vt:lpstr>Capacity Market (1/3): Pre-Qualification</vt:lpstr>
      <vt:lpstr>Capacity Market (2/3): Auction</vt:lpstr>
      <vt:lpstr>Capacity Market (3/3): Manage Capacity Agreements</vt:lpstr>
    </vt:vector>
  </TitlesOfParts>
  <Company>DECC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Thomas Whitehead</dc:creator>
  <cp:lastModifiedBy>LC</cp:lastModifiedBy>
  <cp:revision>200</cp:revision>
  <dcterms:created xsi:type="dcterms:W3CDTF">2013-01-09T13:58:04Z</dcterms:created>
  <dcterms:modified xsi:type="dcterms:W3CDTF">2013-03-25T16:23:53Z</dcterms:modified>
</cp:coreProperties>
</file>